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62" r:id="rId4"/>
    <p:sldId id="265" r:id="rId5"/>
    <p:sldId id="263" r:id="rId6"/>
    <p:sldId id="264" r:id="rId7"/>
    <p:sldId id="261"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58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D141DD-FF18-4203-97C4-E6BE6FC91750}" type="datetimeFigureOut">
              <a:rPr lang="ko-KR" altLang="en-US" smtClean="0"/>
              <a:t>2024-04-10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FAA54-F901-44FB-A8A1-14746ACADD52}" type="slidenum">
              <a:rPr lang="ko-KR" altLang="en-US" smtClean="0"/>
              <a:t>‹#›</a:t>
            </a:fld>
            <a:endParaRPr lang="ko-KR" altLang="en-US"/>
          </a:p>
        </p:txBody>
      </p:sp>
    </p:spTree>
    <p:extLst>
      <p:ext uri="{BB962C8B-B14F-4D97-AF65-F5344CB8AC3E}">
        <p14:creationId xmlns:p14="http://schemas.microsoft.com/office/powerpoint/2010/main" val="23869837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2</a:t>
            </a:fld>
            <a:endParaRPr lang="ko-KR" altLang="en-US"/>
          </a:p>
        </p:txBody>
      </p:sp>
    </p:spTree>
    <p:extLst>
      <p:ext uri="{BB962C8B-B14F-4D97-AF65-F5344CB8AC3E}">
        <p14:creationId xmlns:p14="http://schemas.microsoft.com/office/powerpoint/2010/main" val="3309954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11</a:t>
            </a:fld>
            <a:endParaRPr lang="ko-KR" altLang="en-US"/>
          </a:p>
        </p:txBody>
      </p:sp>
    </p:spTree>
    <p:extLst>
      <p:ext uri="{BB962C8B-B14F-4D97-AF65-F5344CB8AC3E}">
        <p14:creationId xmlns:p14="http://schemas.microsoft.com/office/powerpoint/2010/main" val="3941146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12</a:t>
            </a:fld>
            <a:endParaRPr lang="ko-KR" altLang="en-US"/>
          </a:p>
        </p:txBody>
      </p:sp>
    </p:spTree>
    <p:extLst>
      <p:ext uri="{BB962C8B-B14F-4D97-AF65-F5344CB8AC3E}">
        <p14:creationId xmlns:p14="http://schemas.microsoft.com/office/powerpoint/2010/main" val="416752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13</a:t>
            </a:fld>
            <a:endParaRPr lang="ko-KR" altLang="en-US"/>
          </a:p>
        </p:txBody>
      </p:sp>
    </p:spTree>
    <p:extLst>
      <p:ext uri="{BB962C8B-B14F-4D97-AF65-F5344CB8AC3E}">
        <p14:creationId xmlns:p14="http://schemas.microsoft.com/office/powerpoint/2010/main" val="2366834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14</a:t>
            </a:fld>
            <a:endParaRPr lang="ko-KR" altLang="en-US"/>
          </a:p>
        </p:txBody>
      </p:sp>
    </p:spTree>
    <p:extLst>
      <p:ext uri="{BB962C8B-B14F-4D97-AF65-F5344CB8AC3E}">
        <p14:creationId xmlns:p14="http://schemas.microsoft.com/office/powerpoint/2010/main" val="19743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15</a:t>
            </a:fld>
            <a:endParaRPr lang="ko-KR" altLang="en-US"/>
          </a:p>
        </p:txBody>
      </p:sp>
    </p:spTree>
    <p:extLst>
      <p:ext uri="{BB962C8B-B14F-4D97-AF65-F5344CB8AC3E}">
        <p14:creationId xmlns:p14="http://schemas.microsoft.com/office/powerpoint/2010/main" val="3811034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16</a:t>
            </a:fld>
            <a:endParaRPr lang="ko-KR" altLang="en-US"/>
          </a:p>
        </p:txBody>
      </p:sp>
    </p:spTree>
    <p:extLst>
      <p:ext uri="{BB962C8B-B14F-4D97-AF65-F5344CB8AC3E}">
        <p14:creationId xmlns:p14="http://schemas.microsoft.com/office/powerpoint/2010/main" val="1839066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17</a:t>
            </a:fld>
            <a:endParaRPr lang="ko-KR" altLang="en-US"/>
          </a:p>
        </p:txBody>
      </p:sp>
    </p:spTree>
    <p:extLst>
      <p:ext uri="{BB962C8B-B14F-4D97-AF65-F5344CB8AC3E}">
        <p14:creationId xmlns:p14="http://schemas.microsoft.com/office/powerpoint/2010/main" val="4135082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18</a:t>
            </a:fld>
            <a:endParaRPr lang="ko-KR" altLang="en-US"/>
          </a:p>
        </p:txBody>
      </p:sp>
    </p:spTree>
    <p:extLst>
      <p:ext uri="{BB962C8B-B14F-4D97-AF65-F5344CB8AC3E}">
        <p14:creationId xmlns:p14="http://schemas.microsoft.com/office/powerpoint/2010/main" val="4056603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19</a:t>
            </a:fld>
            <a:endParaRPr lang="ko-KR" altLang="en-US"/>
          </a:p>
        </p:txBody>
      </p:sp>
    </p:spTree>
    <p:extLst>
      <p:ext uri="{BB962C8B-B14F-4D97-AF65-F5344CB8AC3E}">
        <p14:creationId xmlns:p14="http://schemas.microsoft.com/office/powerpoint/2010/main" val="2114742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20</a:t>
            </a:fld>
            <a:endParaRPr lang="ko-KR" altLang="en-US"/>
          </a:p>
        </p:txBody>
      </p:sp>
    </p:spTree>
    <p:extLst>
      <p:ext uri="{BB962C8B-B14F-4D97-AF65-F5344CB8AC3E}">
        <p14:creationId xmlns:p14="http://schemas.microsoft.com/office/powerpoint/2010/main" val="4232982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3</a:t>
            </a:fld>
            <a:endParaRPr lang="ko-KR" altLang="en-US"/>
          </a:p>
        </p:txBody>
      </p:sp>
    </p:spTree>
    <p:extLst>
      <p:ext uri="{BB962C8B-B14F-4D97-AF65-F5344CB8AC3E}">
        <p14:creationId xmlns:p14="http://schemas.microsoft.com/office/powerpoint/2010/main" val="26754847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21</a:t>
            </a:fld>
            <a:endParaRPr lang="ko-KR" altLang="en-US"/>
          </a:p>
        </p:txBody>
      </p:sp>
    </p:spTree>
    <p:extLst>
      <p:ext uri="{BB962C8B-B14F-4D97-AF65-F5344CB8AC3E}">
        <p14:creationId xmlns:p14="http://schemas.microsoft.com/office/powerpoint/2010/main" val="2100823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22</a:t>
            </a:fld>
            <a:endParaRPr lang="ko-KR" altLang="en-US"/>
          </a:p>
        </p:txBody>
      </p:sp>
    </p:spTree>
    <p:extLst>
      <p:ext uri="{BB962C8B-B14F-4D97-AF65-F5344CB8AC3E}">
        <p14:creationId xmlns:p14="http://schemas.microsoft.com/office/powerpoint/2010/main" val="7224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23</a:t>
            </a:fld>
            <a:endParaRPr lang="ko-KR" altLang="en-US"/>
          </a:p>
        </p:txBody>
      </p:sp>
    </p:spTree>
    <p:extLst>
      <p:ext uri="{BB962C8B-B14F-4D97-AF65-F5344CB8AC3E}">
        <p14:creationId xmlns:p14="http://schemas.microsoft.com/office/powerpoint/2010/main" val="3103998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4</a:t>
            </a:fld>
            <a:endParaRPr lang="ko-KR" altLang="en-US"/>
          </a:p>
        </p:txBody>
      </p:sp>
    </p:spTree>
    <p:extLst>
      <p:ext uri="{BB962C8B-B14F-4D97-AF65-F5344CB8AC3E}">
        <p14:creationId xmlns:p14="http://schemas.microsoft.com/office/powerpoint/2010/main" val="4169995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5</a:t>
            </a:fld>
            <a:endParaRPr lang="ko-KR" altLang="en-US"/>
          </a:p>
        </p:txBody>
      </p:sp>
    </p:spTree>
    <p:extLst>
      <p:ext uri="{BB962C8B-B14F-4D97-AF65-F5344CB8AC3E}">
        <p14:creationId xmlns:p14="http://schemas.microsoft.com/office/powerpoint/2010/main" val="1272125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6</a:t>
            </a:fld>
            <a:endParaRPr lang="ko-KR" altLang="en-US"/>
          </a:p>
        </p:txBody>
      </p:sp>
    </p:spTree>
    <p:extLst>
      <p:ext uri="{BB962C8B-B14F-4D97-AF65-F5344CB8AC3E}">
        <p14:creationId xmlns:p14="http://schemas.microsoft.com/office/powerpoint/2010/main" val="1897869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7</a:t>
            </a:fld>
            <a:endParaRPr lang="ko-KR" altLang="en-US"/>
          </a:p>
        </p:txBody>
      </p:sp>
    </p:spTree>
    <p:extLst>
      <p:ext uri="{BB962C8B-B14F-4D97-AF65-F5344CB8AC3E}">
        <p14:creationId xmlns:p14="http://schemas.microsoft.com/office/powerpoint/2010/main" val="771184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8</a:t>
            </a:fld>
            <a:endParaRPr lang="ko-KR" altLang="en-US"/>
          </a:p>
        </p:txBody>
      </p:sp>
    </p:spTree>
    <p:extLst>
      <p:ext uri="{BB962C8B-B14F-4D97-AF65-F5344CB8AC3E}">
        <p14:creationId xmlns:p14="http://schemas.microsoft.com/office/powerpoint/2010/main" val="315114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9</a:t>
            </a:fld>
            <a:endParaRPr lang="ko-KR" altLang="en-US"/>
          </a:p>
        </p:txBody>
      </p:sp>
    </p:spTree>
    <p:extLst>
      <p:ext uri="{BB962C8B-B14F-4D97-AF65-F5344CB8AC3E}">
        <p14:creationId xmlns:p14="http://schemas.microsoft.com/office/powerpoint/2010/main" val="3247662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E40FAA54-F901-44FB-A8A1-14746ACADD52}" type="slidenum">
              <a:rPr lang="ko-KR" altLang="en-US" smtClean="0"/>
              <a:t>10</a:t>
            </a:fld>
            <a:endParaRPr lang="ko-KR" altLang="en-US"/>
          </a:p>
        </p:txBody>
      </p:sp>
    </p:spTree>
    <p:extLst>
      <p:ext uri="{BB962C8B-B14F-4D97-AF65-F5344CB8AC3E}">
        <p14:creationId xmlns:p14="http://schemas.microsoft.com/office/powerpoint/2010/main" val="3387613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B81108-558A-82E0-7280-A224A2A71DC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81D28D5-C299-881D-705A-024803425F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5DA451C0-175E-D6CF-7421-49E7EDF18EFB}"/>
              </a:ext>
            </a:extLst>
          </p:cNvPr>
          <p:cNvSpPr>
            <a:spLocks noGrp="1"/>
          </p:cNvSpPr>
          <p:nvPr>
            <p:ph type="dt" sz="half" idx="10"/>
          </p:nvPr>
        </p:nvSpPr>
        <p:spPr/>
        <p:txBody>
          <a:bodyPr/>
          <a:lstStyle/>
          <a:p>
            <a:fld id="{7BF1CBFE-3090-44E5-9785-29D3BBE2235B}" type="datetimeFigureOut">
              <a:rPr lang="ko-KR" altLang="en-US" smtClean="0"/>
              <a:t>2024-04-10</a:t>
            </a:fld>
            <a:endParaRPr lang="ko-KR" altLang="en-US"/>
          </a:p>
        </p:txBody>
      </p:sp>
      <p:sp>
        <p:nvSpPr>
          <p:cNvPr id="5" name="바닥글 개체 틀 4">
            <a:extLst>
              <a:ext uri="{FF2B5EF4-FFF2-40B4-BE49-F238E27FC236}">
                <a16:creationId xmlns:a16="http://schemas.microsoft.com/office/drawing/2014/main" id="{BEA3B9EC-62DA-A9D3-95D4-E26E7E17A2E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9DB60DE-CC78-FF05-4EE3-F65C18AD5083}"/>
              </a:ext>
            </a:extLst>
          </p:cNvPr>
          <p:cNvSpPr>
            <a:spLocks noGrp="1"/>
          </p:cNvSpPr>
          <p:nvPr>
            <p:ph type="sldNum" sz="quarter" idx="12"/>
          </p:nvPr>
        </p:nvSpPr>
        <p:spPr/>
        <p:txBody>
          <a:body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1838242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24C320-D866-E520-8937-EF01567A27D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0B92AF69-9772-0E59-4A04-82AC15ED3252}"/>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7C081F5-DEEE-391F-E246-3881E945AE51}"/>
              </a:ext>
            </a:extLst>
          </p:cNvPr>
          <p:cNvSpPr>
            <a:spLocks noGrp="1"/>
          </p:cNvSpPr>
          <p:nvPr>
            <p:ph type="dt" sz="half" idx="10"/>
          </p:nvPr>
        </p:nvSpPr>
        <p:spPr/>
        <p:txBody>
          <a:bodyPr/>
          <a:lstStyle/>
          <a:p>
            <a:fld id="{7BF1CBFE-3090-44E5-9785-29D3BBE2235B}" type="datetimeFigureOut">
              <a:rPr lang="ko-KR" altLang="en-US" smtClean="0"/>
              <a:t>2024-04-10</a:t>
            </a:fld>
            <a:endParaRPr lang="ko-KR" altLang="en-US"/>
          </a:p>
        </p:txBody>
      </p:sp>
      <p:sp>
        <p:nvSpPr>
          <p:cNvPr id="5" name="바닥글 개체 틀 4">
            <a:extLst>
              <a:ext uri="{FF2B5EF4-FFF2-40B4-BE49-F238E27FC236}">
                <a16:creationId xmlns:a16="http://schemas.microsoft.com/office/drawing/2014/main" id="{814AB25F-629C-C0F5-A22F-89732C5168C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B9623C9-46BF-C8B8-432A-F2F67AF52E5A}"/>
              </a:ext>
            </a:extLst>
          </p:cNvPr>
          <p:cNvSpPr>
            <a:spLocks noGrp="1"/>
          </p:cNvSpPr>
          <p:nvPr>
            <p:ph type="sldNum" sz="quarter" idx="12"/>
          </p:nvPr>
        </p:nvSpPr>
        <p:spPr/>
        <p:txBody>
          <a:body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3468611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40474C6-2983-01AC-D26C-76F52E03B7A4}"/>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8CD40A9-23B2-BFBE-0C33-1B991A3B45E9}"/>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CCE5218-E99F-69DC-3147-CB545166E2BD}"/>
              </a:ext>
            </a:extLst>
          </p:cNvPr>
          <p:cNvSpPr>
            <a:spLocks noGrp="1"/>
          </p:cNvSpPr>
          <p:nvPr>
            <p:ph type="dt" sz="half" idx="10"/>
          </p:nvPr>
        </p:nvSpPr>
        <p:spPr/>
        <p:txBody>
          <a:bodyPr/>
          <a:lstStyle/>
          <a:p>
            <a:fld id="{7BF1CBFE-3090-44E5-9785-29D3BBE2235B}" type="datetimeFigureOut">
              <a:rPr lang="ko-KR" altLang="en-US" smtClean="0"/>
              <a:t>2024-04-10</a:t>
            </a:fld>
            <a:endParaRPr lang="ko-KR" altLang="en-US"/>
          </a:p>
        </p:txBody>
      </p:sp>
      <p:sp>
        <p:nvSpPr>
          <p:cNvPr id="5" name="바닥글 개체 틀 4">
            <a:extLst>
              <a:ext uri="{FF2B5EF4-FFF2-40B4-BE49-F238E27FC236}">
                <a16:creationId xmlns:a16="http://schemas.microsoft.com/office/drawing/2014/main" id="{24FA97C4-59B0-9934-0ACA-2175A745D87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BB7263E-CBE4-2EAD-03A5-C9F57982B868}"/>
              </a:ext>
            </a:extLst>
          </p:cNvPr>
          <p:cNvSpPr>
            <a:spLocks noGrp="1"/>
          </p:cNvSpPr>
          <p:nvPr>
            <p:ph type="sldNum" sz="quarter" idx="12"/>
          </p:nvPr>
        </p:nvSpPr>
        <p:spPr/>
        <p:txBody>
          <a:body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39323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4AAB2E-7452-057C-5BF2-B707A9A3453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BE43CFC-E301-13E5-C77A-9EC5514B046A}"/>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19203EE-BE50-3699-A966-F317B61E8A6C}"/>
              </a:ext>
            </a:extLst>
          </p:cNvPr>
          <p:cNvSpPr>
            <a:spLocks noGrp="1"/>
          </p:cNvSpPr>
          <p:nvPr>
            <p:ph type="dt" sz="half" idx="10"/>
          </p:nvPr>
        </p:nvSpPr>
        <p:spPr/>
        <p:txBody>
          <a:bodyPr/>
          <a:lstStyle/>
          <a:p>
            <a:fld id="{7BF1CBFE-3090-44E5-9785-29D3BBE2235B}" type="datetimeFigureOut">
              <a:rPr lang="ko-KR" altLang="en-US" smtClean="0"/>
              <a:t>2024-04-10</a:t>
            </a:fld>
            <a:endParaRPr lang="ko-KR" altLang="en-US"/>
          </a:p>
        </p:txBody>
      </p:sp>
      <p:sp>
        <p:nvSpPr>
          <p:cNvPr id="5" name="바닥글 개체 틀 4">
            <a:extLst>
              <a:ext uri="{FF2B5EF4-FFF2-40B4-BE49-F238E27FC236}">
                <a16:creationId xmlns:a16="http://schemas.microsoft.com/office/drawing/2014/main" id="{A5DF7BA5-12A0-AD58-8D51-E41665AC8DB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E15D3C4-063C-760B-34B8-C93C39A15013}"/>
              </a:ext>
            </a:extLst>
          </p:cNvPr>
          <p:cNvSpPr>
            <a:spLocks noGrp="1"/>
          </p:cNvSpPr>
          <p:nvPr>
            <p:ph type="sldNum" sz="quarter" idx="12"/>
          </p:nvPr>
        </p:nvSpPr>
        <p:spPr/>
        <p:txBody>
          <a:body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2902253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0961B2-CA10-72C5-A2CF-3963958CEB33}"/>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7837EAD7-5998-A9D7-7C95-AE2914FB5D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52378D2-9081-BF1D-90BD-9E2921070ADA}"/>
              </a:ext>
            </a:extLst>
          </p:cNvPr>
          <p:cNvSpPr>
            <a:spLocks noGrp="1"/>
          </p:cNvSpPr>
          <p:nvPr>
            <p:ph type="dt" sz="half" idx="10"/>
          </p:nvPr>
        </p:nvSpPr>
        <p:spPr/>
        <p:txBody>
          <a:bodyPr/>
          <a:lstStyle/>
          <a:p>
            <a:fld id="{7BF1CBFE-3090-44E5-9785-29D3BBE2235B}" type="datetimeFigureOut">
              <a:rPr lang="ko-KR" altLang="en-US" smtClean="0"/>
              <a:t>2024-04-10</a:t>
            </a:fld>
            <a:endParaRPr lang="ko-KR" altLang="en-US"/>
          </a:p>
        </p:txBody>
      </p:sp>
      <p:sp>
        <p:nvSpPr>
          <p:cNvPr id="5" name="바닥글 개체 틀 4">
            <a:extLst>
              <a:ext uri="{FF2B5EF4-FFF2-40B4-BE49-F238E27FC236}">
                <a16:creationId xmlns:a16="http://schemas.microsoft.com/office/drawing/2014/main" id="{46C1E567-2308-07A3-B19A-650E6794D4E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961B929-C4F1-892D-57E4-686AC45D6EC0}"/>
              </a:ext>
            </a:extLst>
          </p:cNvPr>
          <p:cNvSpPr>
            <a:spLocks noGrp="1"/>
          </p:cNvSpPr>
          <p:nvPr>
            <p:ph type="sldNum" sz="quarter" idx="12"/>
          </p:nvPr>
        </p:nvSpPr>
        <p:spPr/>
        <p:txBody>
          <a:body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2948113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7B14E9-5160-ADC8-F7D9-1F018B6289F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B6E7B931-2E00-5E09-948F-2F251185BADD}"/>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404F3D0B-52C6-645D-2371-F8EA6E54EB57}"/>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5517699B-13E5-D298-9462-333D1073AFF9}"/>
              </a:ext>
            </a:extLst>
          </p:cNvPr>
          <p:cNvSpPr>
            <a:spLocks noGrp="1"/>
          </p:cNvSpPr>
          <p:nvPr>
            <p:ph type="dt" sz="half" idx="10"/>
          </p:nvPr>
        </p:nvSpPr>
        <p:spPr/>
        <p:txBody>
          <a:bodyPr/>
          <a:lstStyle/>
          <a:p>
            <a:fld id="{7BF1CBFE-3090-44E5-9785-29D3BBE2235B}" type="datetimeFigureOut">
              <a:rPr lang="ko-KR" altLang="en-US" smtClean="0"/>
              <a:t>2024-04-10</a:t>
            </a:fld>
            <a:endParaRPr lang="ko-KR" altLang="en-US"/>
          </a:p>
        </p:txBody>
      </p:sp>
      <p:sp>
        <p:nvSpPr>
          <p:cNvPr id="6" name="바닥글 개체 틀 5">
            <a:extLst>
              <a:ext uri="{FF2B5EF4-FFF2-40B4-BE49-F238E27FC236}">
                <a16:creationId xmlns:a16="http://schemas.microsoft.com/office/drawing/2014/main" id="{11BCEF17-EA1A-CBD9-E962-56F4B6C25F2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24B2BF6-FB67-4874-6110-96AD06B7465F}"/>
              </a:ext>
            </a:extLst>
          </p:cNvPr>
          <p:cNvSpPr>
            <a:spLocks noGrp="1"/>
          </p:cNvSpPr>
          <p:nvPr>
            <p:ph type="sldNum" sz="quarter" idx="12"/>
          </p:nvPr>
        </p:nvSpPr>
        <p:spPr/>
        <p:txBody>
          <a:body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67431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D1FD9D-37A3-7A62-F91F-2D3AC56A8C8E}"/>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1ED7C65D-8B7C-F08D-887C-06CED88067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4ECB882-2ADA-2799-7694-FE39FAF9BFB5}"/>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CADF0D58-F8C4-43B4-A4AC-CF509409B5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B358B10-8D98-3208-6075-149CD065AF28}"/>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7F366A4-3B11-203E-B7DE-89CAB1388857}"/>
              </a:ext>
            </a:extLst>
          </p:cNvPr>
          <p:cNvSpPr>
            <a:spLocks noGrp="1"/>
          </p:cNvSpPr>
          <p:nvPr>
            <p:ph type="dt" sz="half" idx="10"/>
          </p:nvPr>
        </p:nvSpPr>
        <p:spPr/>
        <p:txBody>
          <a:bodyPr/>
          <a:lstStyle/>
          <a:p>
            <a:fld id="{7BF1CBFE-3090-44E5-9785-29D3BBE2235B}" type="datetimeFigureOut">
              <a:rPr lang="ko-KR" altLang="en-US" smtClean="0"/>
              <a:t>2024-04-10</a:t>
            </a:fld>
            <a:endParaRPr lang="ko-KR" altLang="en-US"/>
          </a:p>
        </p:txBody>
      </p:sp>
      <p:sp>
        <p:nvSpPr>
          <p:cNvPr id="8" name="바닥글 개체 틀 7">
            <a:extLst>
              <a:ext uri="{FF2B5EF4-FFF2-40B4-BE49-F238E27FC236}">
                <a16:creationId xmlns:a16="http://schemas.microsoft.com/office/drawing/2014/main" id="{3B7BCFDA-7104-6D09-0A7D-E525B1D4DADC}"/>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66C1144-2F78-018D-0ED5-F10BA08026AB}"/>
              </a:ext>
            </a:extLst>
          </p:cNvPr>
          <p:cNvSpPr>
            <a:spLocks noGrp="1"/>
          </p:cNvSpPr>
          <p:nvPr>
            <p:ph type="sldNum" sz="quarter" idx="12"/>
          </p:nvPr>
        </p:nvSpPr>
        <p:spPr/>
        <p:txBody>
          <a:body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214235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E21926-DE05-A7EF-273C-AE750FBCFC6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32272819-22DA-D975-4A94-D7574567C758}"/>
              </a:ext>
            </a:extLst>
          </p:cNvPr>
          <p:cNvSpPr>
            <a:spLocks noGrp="1"/>
          </p:cNvSpPr>
          <p:nvPr>
            <p:ph type="dt" sz="half" idx="10"/>
          </p:nvPr>
        </p:nvSpPr>
        <p:spPr/>
        <p:txBody>
          <a:bodyPr/>
          <a:lstStyle/>
          <a:p>
            <a:fld id="{7BF1CBFE-3090-44E5-9785-29D3BBE2235B}" type="datetimeFigureOut">
              <a:rPr lang="ko-KR" altLang="en-US" smtClean="0"/>
              <a:t>2024-04-10</a:t>
            </a:fld>
            <a:endParaRPr lang="ko-KR" altLang="en-US"/>
          </a:p>
        </p:txBody>
      </p:sp>
      <p:sp>
        <p:nvSpPr>
          <p:cNvPr id="4" name="바닥글 개체 틀 3">
            <a:extLst>
              <a:ext uri="{FF2B5EF4-FFF2-40B4-BE49-F238E27FC236}">
                <a16:creationId xmlns:a16="http://schemas.microsoft.com/office/drawing/2014/main" id="{D1FA9FCC-849D-A231-D941-D61CF726A51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87D175B-546B-60E5-F611-7208447600CC}"/>
              </a:ext>
            </a:extLst>
          </p:cNvPr>
          <p:cNvSpPr>
            <a:spLocks noGrp="1"/>
          </p:cNvSpPr>
          <p:nvPr>
            <p:ph type="sldNum" sz="quarter" idx="12"/>
          </p:nvPr>
        </p:nvSpPr>
        <p:spPr/>
        <p:txBody>
          <a:body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3733256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B6DECDC-F8BC-85D5-DB71-360D74BE07DA}"/>
              </a:ext>
            </a:extLst>
          </p:cNvPr>
          <p:cNvSpPr>
            <a:spLocks noGrp="1"/>
          </p:cNvSpPr>
          <p:nvPr>
            <p:ph type="dt" sz="half" idx="10"/>
          </p:nvPr>
        </p:nvSpPr>
        <p:spPr/>
        <p:txBody>
          <a:bodyPr/>
          <a:lstStyle/>
          <a:p>
            <a:fld id="{7BF1CBFE-3090-44E5-9785-29D3BBE2235B}" type="datetimeFigureOut">
              <a:rPr lang="ko-KR" altLang="en-US" smtClean="0"/>
              <a:t>2024-04-10</a:t>
            </a:fld>
            <a:endParaRPr lang="ko-KR" altLang="en-US"/>
          </a:p>
        </p:txBody>
      </p:sp>
      <p:sp>
        <p:nvSpPr>
          <p:cNvPr id="3" name="바닥글 개체 틀 2">
            <a:extLst>
              <a:ext uri="{FF2B5EF4-FFF2-40B4-BE49-F238E27FC236}">
                <a16:creationId xmlns:a16="http://schemas.microsoft.com/office/drawing/2014/main" id="{0DA0F486-0AD4-6EB0-1507-9222D0FD8BD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906FF80C-4925-E922-7888-42DCF784DB57}"/>
              </a:ext>
            </a:extLst>
          </p:cNvPr>
          <p:cNvSpPr>
            <a:spLocks noGrp="1"/>
          </p:cNvSpPr>
          <p:nvPr>
            <p:ph type="sldNum" sz="quarter" idx="12"/>
          </p:nvPr>
        </p:nvSpPr>
        <p:spPr/>
        <p:txBody>
          <a:body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1287135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6C9B97-B038-4D1D-35D8-1DDBCED3AAD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D996E97-91A9-EA67-5897-AFFC4D33FA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F62A543-72CF-CB64-65FE-C8FD2F0DBE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8EAD5E0-DC87-B5F0-A058-D65AC0D7BD55}"/>
              </a:ext>
            </a:extLst>
          </p:cNvPr>
          <p:cNvSpPr>
            <a:spLocks noGrp="1"/>
          </p:cNvSpPr>
          <p:nvPr>
            <p:ph type="dt" sz="half" idx="10"/>
          </p:nvPr>
        </p:nvSpPr>
        <p:spPr/>
        <p:txBody>
          <a:bodyPr/>
          <a:lstStyle/>
          <a:p>
            <a:fld id="{7BF1CBFE-3090-44E5-9785-29D3BBE2235B}" type="datetimeFigureOut">
              <a:rPr lang="ko-KR" altLang="en-US" smtClean="0"/>
              <a:t>2024-04-10</a:t>
            </a:fld>
            <a:endParaRPr lang="ko-KR" altLang="en-US"/>
          </a:p>
        </p:txBody>
      </p:sp>
      <p:sp>
        <p:nvSpPr>
          <p:cNvPr id="6" name="바닥글 개체 틀 5">
            <a:extLst>
              <a:ext uri="{FF2B5EF4-FFF2-40B4-BE49-F238E27FC236}">
                <a16:creationId xmlns:a16="http://schemas.microsoft.com/office/drawing/2014/main" id="{316076DC-9BF4-0EA6-4435-344315651AF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61EDBC1-1801-8998-8940-4C7CC1DE2511}"/>
              </a:ext>
            </a:extLst>
          </p:cNvPr>
          <p:cNvSpPr>
            <a:spLocks noGrp="1"/>
          </p:cNvSpPr>
          <p:nvPr>
            <p:ph type="sldNum" sz="quarter" idx="12"/>
          </p:nvPr>
        </p:nvSpPr>
        <p:spPr/>
        <p:txBody>
          <a:body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719376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404306-FCF7-0645-E492-8AAE2834A63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5E9A4138-2AC2-B368-E044-9AA613BBC0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B0EECE26-03E0-B96B-8155-595CD8B4F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F583467-F77C-6A59-D046-2733AB8F20EB}"/>
              </a:ext>
            </a:extLst>
          </p:cNvPr>
          <p:cNvSpPr>
            <a:spLocks noGrp="1"/>
          </p:cNvSpPr>
          <p:nvPr>
            <p:ph type="dt" sz="half" idx="10"/>
          </p:nvPr>
        </p:nvSpPr>
        <p:spPr/>
        <p:txBody>
          <a:bodyPr/>
          <a:lstStyle/>
          <a:p>
            <a:fld id="{7BF1CBFE-3090-44E5-9785-29D3BBE2235B}" type="datetimeFigureOut">
              <a:rPr lang="ko-KR" altLang="en-US" smtClean="0"/>
              <a:t>2024-04-10</a:t>
            </a:fld>
            <a:endParaRPr lang="ko-KR" altLang="en-US"/>
          </a:p>
        </p:txBody>
      </p:sp>
      <p:sp>
        <p:nvSpPr>
          <p:cNvPr id="6" name="바닥글 개체 틀 5">
            <a:extLst>
              <a:ext uri="{FF2B5EF4-FFF2-40B4-BE49-F238E27FC236}">
                <a16:creationId xmlns:a16="http://schemas.microsoft.com/office/drawing/2014/main" id="{195DABB0-6063-0CC7-6046-A5600725BF25}"/>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DE062DD-1C00-D7B9-FE96-EC66E70ADFE8}"/>
              </a:ext>
            </a:extLst>
          </p:cNvPr>
          <p:cNvSpPr>
            <a:spLocks noGrp="1"/>
          </p:cNvSpPr>
          <p:nvPr>
            <p:ph type="sldNum" sz="quarter" idx="12"/>
          </p:nvPr>
        </p:nvSpPr>
        <p:spPr/>
        <p:txBody>
          <a:body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3825588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9771E7C-DE58-C14F-A8A3-88F64850B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73FD05D-9B4E-2B57-BF05-4C454B8316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924F395-2AEE-D300-2E9D-2F68CD42AB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F1CBFE-3090-44E5-9785-29D3BBE2235B}" type="datetimeFigureOut">
              <a:rPr lang="ko-KR" altLang="en-US" smtClean="0"/>
              <a:t>2024-04-10</a:t>
            </a:fld>
            <a:endParaRPr lang="ko-KR" altLang="en-US"/>
          </a:p>
        </p:txBody>
      </p:sp>
      <p:sp>
        <p:nvSpPr>
          <p:cNvPr id="5" name="바닥글 개체 틀 4">
            <a:extLst>
              <a:ext uri="{FF2B5EF4-FFF2-40B4-BE49-F238E27FC236}">
                <a16:creationId xmlns:a16="http://schemas.microsoft.com/office/drawing/2014/main" id="{0FC91BAF-5AA5-E856-EDFF-C697D487AE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7AC10BC-916F-79D5-ED4D-818F6A6C19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E2876-B18E-4957-82AB-D9EC3B9C1682}" type="slidenum">
              <a:rPr lang="ko-KR" altLang="en-US" smtClean="0"/>
              <a:t>‹#›</a:t>
            </a:fld>
            <a:endParaRPr lang="ko-KR" altLang="en-US"/>
          </a:p>
        </p:txBody>
      </p:sp>
    </p:spTree>
    <p:extLst>
      <p:ext uri="{BB962C8B-B14F-4D97-AF65-F5344CB8AC3E}">
        <p14:creationId xmlns:p14="http://schemas.microsoft.com/office/powerpoint/2010/main" val="3453020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DE86B98-639B-3772-D96F-0149014EC645}"/>
              </a:ext>
            </a:extLst>
          </p:cNvPr>
          <p:cNvSpPr>
            <a:spLocks noGrp="1"/>
          </p:cNvSpPr>
          <p:nvPr>
            <p:ph type="ctrTitle"/>
          </p:nvPr>
        </p:nvSpPr>
        <p:spPr>
          <a:xfrm>
            <a:off x="60960" y="1229122"/>
            <a:ext cx="12131040" cy="2387600"/>
          </a:xfrm>
        </p:spPr>
        <p:txBody>
          <a:bodyPr>
            <a:normAutofit/>
          </a:bodyPr>
          <a:lstStyle/>
          <a:p>
            <a:r>
              <a:rPr lang="en-US" altLang="ko-KR" sz="3600" dirty="0" err="1">
                <a:latin typeface="HY헤드라인M" panose="02030600000101010101" pitchFamily="18" charset="-127"/>
                <a:ea typeface="HY헤드라인M" panose="02030600000101010101" pitchFamily="18" charset="-127"/>
              </a:rPr>
              <a:t>SmartBrush</a:t>
            </a:r>
            <a:r>
              <a:rPr lang="en-US" altLang="ko-KR" sz="3600" dirty="0">
                <a:latin typeface="HY헤드라인M" panose="02030600000101010101" pitchFamily="18" charset="-127"/>
                <a:ea typeface="HY헤드라인M" panose="02030600000101010101" pitchFamily="18" charset="-127"/>
              </a:rPr>
              <a:t>: Text and Shape Guided </a:t>
            </a:r>
            <a:br>
              <a:rPr lang="en-US" altLang="ko-KR" sz="3600" dirty="0">
                <a:latin typeface="HY헤드라인M" panose="02030600000101010101" pitchFamily="18" charset="-127"/>
                <a:ea typeface="HY헤드라인M" panose="02030600000101010101" pitchFamily="18" charset="-127"/>
              </a:rPr>
            </a:br>
            <a:r>
              <a:rPr lang="en-US" altLang="ko-KR" sz="3600" dirty="0">
                <a:latin typeface="HY헤드라인M" panose="02030600000101010101" pitchFamily="18" charset="-127"/>
                <a:ea typeface="HY헤드라인M" panose="02030600000101010101" pitchFamily="18" charset="-127"/>
              </a:rPr>
              <a:t>Object Inpainting with Diffusion Model</a:t>
            </a:r>
            <a:endParaRPr lang="ko-KR" altLang="en-US" sz="3600" dirty="0">
              <a:latin typeface="HY헤드라인M" panose="02030600000101010101" pitchFamily="18" charset="-127"/>
              <a:ea typeface="HY헤드라인M" panose="02030600000101010101" pitchFamily="18" charset="-127"/>
            </a:endParaRPr>
          </a:p>
        </p:txBody>
      </p:sp>
      <p:sp>
        <p:nvSpPr>
          <p:cNvPr id="3" name="부제목 2">
            <a:extLst>
              <a:ext uri="{FF2B5EF4-FFF2-40B4-BE49-F238E27FC236}">
                <a16:creationId xmlns:a16="http://schemas.microsoft.com/office/drawing/2014/main" id="{1A538532-744F-3FFC-8622-EA9695C38D6A}"/>
              </a:ext>
            </a:extLst>
          </p:cNvPr>
          <p:cNvSpPr>
            <a:spLocks noGrp="1"/>
          </p:cNvSpPr>
          <p:nvPr>
            <p:ph type="subTitle" idx="1"/>
          </p:nvPr>
        </p:nvSpPr>
        <p:spPr>
          <a:xfrm>
            <a:off x="1554480" y="5517356"/>
            <a:ext cx="9144000" cy="1655762"/>
          </a:xfrm>
        </p:spPr>
        <p:txBody>
          <a:bodyPr>
            <a:normAutofit/>
          </a:bodyPr>
          <a:lstStyle/>
          <a:p>
            <a:r>
              <a:rPr lang="en-US" altLang="ko-KR" sz="2000" b="1" i="1" dirty="0">
                <a:solidFill>
                  <a:schemeClr val="bg2">
                    <a:lumMod val="50000"/>
                  </a:schemeClr>
                </a:solidFill>
                <a:latin typeface="함초롬돋움" panose="020B0604000101010101" pitchFamily="50" charset="-127"/>
                <a:ea typeface="함초롬돋움" panose="020B0604000101010101" pitchFamily="50" charset="-127"/>
                <a:cs typeface="함초롬돋움" panose="020B0604000101010101" pitchFamily="50" charset="-127"/>
              </a:rPr>
              <a:t>CVPR, 2023,</a:t>
            </a:r>
            <a:r>
              <a:rPr lang="en-US" altLang="ko-KR" sz="2000" b="1" i="1" dirty="0">
                <a:latin typeface="함초롬돋움" panose="020B0604000101010101" pitchFamily="50" charset="-127"/>
                <a:ea typeface="함초롬돋움" panose="020B0604000101010101" pitchFamily="50" charset="-127"/>
                <a:cs typeface="함초롬돋움" panose="020B0604000101010101" pitchFamily="50" charset="-127"/>
              </a:rPr>
              <a:t> </a:t>
            </a:r>
            <a:r>
              <a:rPr lang="en-US" altLang="ko-KR" sz="2000" b="1" i="1" dirty="0">
                <a:solidFill>
                  <a:srgbClr val="70757A"/>
                </a:solidFill>
                <a:effectLst/>
                <a:latin typeface="함초롬돋움" panose="020B0604000101010101" pitchFamily="50" charset="-127"/>
                <a:ea typeface="함초롬돋움" panose="020B0604000101010101" pitchFamily="50" charset="-127"/>
                <a:cs typeface="함초롬돋움" panose="020B0604000101010101" pitchFamily="50" charset="-127"/>
              </a:rPr>
              <a:t>83 citation</a:t>
            </a:r>
            <a:endParaRPr lang="ko-KR" altLang="en-US" sz="2000" b="1" i="1" dirty="0">
              <a:latin typeface="함초롬돋움" panose="020B0604000101010101" pitchFamily="50" charset="-127"/>
              <a:ea typeface="함초롬돋움" panose="020B0604000101010101" pitchFamily="50" charset="-127"/>
              <a:cs typeface="함초롬돋움" panose="020B0604000101010101" pitchFamily="50" charset="-127"/>
            </a:endParaRPr>
          </a:p>
        </p:txBody>
      </p:sp>
      <p:cxnSp>
        <p:nvCxnSpPr>
          <p:cNvPr id="7" name="직선 연결선 6">
            <a:extLst>
              <a:ext uri="{FF2B5EF4-FFF2-40B4-BE49-F238E27FC236}">
                <a16:creationId xmlns:a16="http://schemas.microsoft.com/office/drawing/2014/main" id="{889DF193-A687-97D9-F5FE-ABF45CCBF2F4}"/>
              </a:ext>
            </a:extLst>
          </p:cNvPr>
          <p:cNvCxnSpPr>
            <a:cxnSpLocks/>
          </p:cNvCxnSpPr>
          <p:nvPr/>
        </p:nvCxnSpPr>
        <p:spPr>
          <a:xfrm>
            <a:off x="817880" y="3708400"/>
            <a:ext cx="10556240" cy="0"/>
          </a:xfrm>
          <a:prstGeom prst="line">
            <a:avLst/>
          </a:prstGeom>
          <a:ln w="28575"/>
        </p:spPr>
        <p:style>
          <a:lnRef idx="1">
            <a:schemeClr val="dk1"/>
          </a:lnRef>
          <a:fillRef idx="0">
            <a:schemeClr val="dk1"/>
          </a:fillRef>
          <a:effectRef idx="0">
            <a:schemeClr val="dk1"/>
          </a:effectRef>
          <a:fontRef idx="minor">
            <a:schemeClr val="tx1"/>
          </a:fontRef>
        </p:style>
      </p:cxnSp>
      <p:pic>
        <p:nvPicPr>
          <p:cNvPr id="5" name="그림 4">
            <a:extLst>
              <a:ext uri="{FF2B5EF4-FFF2-40B4-BE49-F238E27FC236}">
                <a16:creationId xmlns:a16="http://schemas.microsoft.com/office/drawing/2014/main" id="{049B1C3D-38EF-DEB0-1168-D3B9A9DBFE9D}"/>
              </a:ext>
            </a:extLst>
          </p:cNvPr>
          <p:cNvPicPr>
            <a:picLocks noChangeAspect="1"/>
          </p:cNvPicPr>
          <p:nvPr/>
        </p:nvPicPr>
        <p:blipFill>
          <a:blip r:embed="rId2"/>
          <a:stretch>
            <a:fillRect/>
          </a:stretch>
        </p:blipFill>
        <p:spPr>
          <a:xfrm>
            <a:off x="2254885" y="3800079"/>
            <a:ext cx="7682230" cy="1360754"/>
          </a:xfrm>
          <a:prstGeom prst="rect">
            <a:avLst/>
          </a:prstGeom>
        </p:spPr>
      </p:pic>
    </p:spTree>
    <p:extLst>
      <p:ext uri="{BB962C8B-B14F-4D97-AF65-F5344CB8AC3E}">
        <p14:creationId xmlns:p14="http://schemas.microsoft.com/office/powerpoint/2010/main" val="3704544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nstance Segmentation in Computer Vision [2024 Overview] | Encord">
            <a:extLst>
              <a:ext uri="{FF2B5EF4-FFF2-40B4-BE49-F238E27FC236}">
                <a16:creationId xmlns:a16="http://schemas.microsoft.com/office/drawing/2014/main" id="{0051BDBD-BC67-AE25-6643-B452F1221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740" y="2423194"/>
            <a:ext cx="6017260" cy="4765273"/>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Method</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14163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Text and shape guided diffusion </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Use existing instance/panoptic segmentation dataset with class label (text)</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Mask region only contains object</a:t>
            </a:r>
          </a:p>
        </p:txBody>
      </p:sp>
    </p:spTree>
    <p:extLst>
      <p:ext uri="{BB962C8B-B14F-4D97-AF65-F5344CB8AC3E}">
        <p14:creationId xmlns:p14="http://schemas.microsoft.com/office/powerpoint/2010/main" val="604395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Method</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18780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Text and shape guided diffusion </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Use existing instance/panoptic segmentation dataset with class label (text)</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Mask region only contains object</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Model generates objects that accurately follow the shape of the input mask</a:t>
            </a:r>
          </a:p>
        </p:txBody>
      </p:sp>
      <p:pic>
        <p:nvPicPr>
          <p:cNvPr id="4" name="그림 3">
            <a:extLst>
              <a:ext uri="{FF2B5EF4-FFF2-40B4-BE49-F238E27FC236}">
                <a16:creationId xmlns:a16="http://schemas.microsoft.com/office/drawing/2014/main" id="{524EEA29-15F8-E968-0597-DDC28E634B54}"/>
              </a:ext>
            </a:extLst>
          </p:cNvPr>
          <p:cNvPicPr>
            <a:picLocks noChangeAspect="1"/>
          </p:cNvPicPr>
          <p:nvPr/>
        </p:nvPicPr>
        <p:blipFill>
          <a:blip r:embed="rId3"/>
          <a:stretch>
            <a:fillRect/>
          </a:stretch>
        </p:blipFill>
        <p:spPr>
          <a:xfrm>
            <a:off x="1861820" y="3126740"/>
            <a:ext cx="8305800" cy="3390900"/>
          </a:xfrm>
          <a:prstGeom prst="rect">
            <a:avLst/>
          </a:prstGeom>
        </p:spPr>
      </p:pic>
      <p:sp>
        <p:nvSpPr>
          <p:cNvPr id="5" name="직사각형 4">
            <a:extLst>
              <a:ext uri="{FF2B5EF4-FFF2-40B4-BE49-F238E27FC236}">
                <a16:creationId xmlns:a16="http://schemas.microsoft.com/office/drawing/2014/main" id="{22245C58-511E-68A0-0863-B17DCEBE4120}"/>
              </a:ext>
            </a:extLst>
          </p:cNvPr>
          <p:cNvSpPr/>
          <p:nvPr/>
        </p:nvSpPr>
        <p:spPr>
          <a:xfrm>
            <a:off x="3779520" y="5002271"/>
            <a:ext cx="2397760" cy="1391920"/>
          </a:xfrm>
          <a:prstGeom prst="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ko-KR" sz="4000" dirty="0">
                <a:latin typeface="HY헤드라인M" panose="02030600000101010101" pitchFamily="18" charset="-127"/>
                <a:ea typeface="HY헤드라인M" panose="02030600000101010101" pitchFamily="18" charset="-127"/>
              </a:rPr>
              <a:t>?</a:t>
            </a:r>
            <a:endParaRPr lang="ko-KR" altLang="en-US" sz="4000" dirty="0">
              <a:latin typeface="HY헤드라인M" panose="02030600000101010101" pitchFamily="18" charset="-127"/>
              <a:ea typeface="HY헤드라인M" panose="02030600000101010101" pitchFamily="18" charset="-127"/>
            </a:endParaRPr>
          </a:p>
        </p:txBody>
      </p:sp>
      <p:sp>
        <p:nvSpPr>
          <p:cNvPr id="6" name="직사각형 5">
            <a:extLst>
              <a:ext uri="{FF2B5EF4-FFF2-40B4-BE49-F238E27FC236}">
                <a16:creationId xmlns:a16="http://schemas.microsoft.com/office/drawing/2014/main" id="{9F6F2B51-4993-61E4-7458-7671803042CF}"/>
              </a:ext>
            </a:extLst>
          </p:cNvPr>
          <p:cNvSpPr/>
          <p:nvPr/>
        </p:nvSpPr>
        <p:spPr>
          <a:xfrm>
            <a:off x="6177280" y="5567413"/>
            <a:ext cx="1479550" cy="826778"/>
          </a:xfrm>
          <a:prstGeom prst="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ko-KR" sz="4000" dirty="0">
                <a:latin typeface="HY헤드라인M" panose="02030600000101010101" pitchFamily="18" charset="-127"/>
                <a:ea typeface="HY헤드라인M" panose="02030600000101010101" pitchFamily="18" charset="-127"/>
              </a:rPr>
              <a:t>?</a:t>
            </a:r>
            <a:endParaRPr lang="ko-KR" altLang="en-US" sz="4000" dirty="0">
              <a:latin typeface="HY헤드라인M" panose="02030600000101010101" pitchFamily="18" charset="-127"/>
              <a:ea typeface="HY헤드라인M" panose="02030600000101010101" pitchFamily="18" charset="-127"/>
            </a:endParaRPr>
          </a:p>
        </p:txBody>
      </p:sp>
      <p:sp>
        <p:nvSpPr>
          <p:cNvPr id="7" name="직사각형 6">
            <a:extLst>
              <a:ext uri="{FF2B5EF4-FFF2-40B4-BE49-F238E27FC236}">
                <a16:creationId xmlns:a16="http://schemas.microsoft.com/office/drawing/2014/main" id="{EF417AF8-7533-C2F7-964A-5A84262C66F8}"/>
              </a:ext>
            </a:extLst>
          </p:cNvPr>
          <p:cNvSpPr/>
          <p:nvPr/>
        </p:nvSpPr>
        <p:spPr>
          <a:xfrm>
            <a:off x="8575040" y="4871453"/>
            <a:ext cx="1479550" cy="1391920"/>
          </a:xfrm>
          <a:prstGeom prst="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ko-KR" sz="4000" dirty="0">
                <a:latin typeface="HY헤드라인M" panose="02030600000101010101" pitchFamily="18" charset="-127"/>
                <a:ea typeface="HY헤드라인M" panose="02030600000101010101" pitchFamily="18" charset="-127"/>
              </a:rPr>
              <a:t>?</a:t>
            </a:r>
            <a:endParaRPr lang="ko-KR" altLang="en-US" sz="4000" dirty="0">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984915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Method</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4930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Coarse mask: while preserving background of original image, generates objects</a:t>
            </a:r>
          </a:p>
        </p:txBody>
      </p:sp>
      <p:pic>
        <p:nvPicPr>
          <p:cNvPr id="4" name="그림 3">
            <a:extLst>
              <a:ext uri="{FF2B5EF4-FFF2-40B4-BE49-F238E27FC236}">
                <a16:creationId xmlns:a16="http://schemas.microsoft.com/office/drawing/2014/main" id="{7D9986AF-BF36-7A75-3582-FA27D98888C9}"/>
              </a:ext>
            </a:extLst>
          </p:cNvPr>
          <p:cNvPicPr>
            <a:picLocks noChangeAspect="1"/>
          </p:cNvPicPr>
          <p:nvPr/>
        </p:nvPicPr>
        <p:blipFill>
          <a:blip r:embed="rId3"/>
          <a:stretch>
            <a:fillRect/>
          </a:stretch>
        </p:blipFill>
        <p:spPr>
          <a:xfrm>
            <a:off x="190500" y="2273935"/>
            <a:ext cx="11811000" cy="3629025"/>
          </a:xfrm>
          <a:prstGeom prst="rect">
            <a:avLst/>
          </a:prstGeom>
        </p:spPr>
      </p:pic>
      <p:sp>
        <p:nvSpPr>
          <p:cNvPr id="2" name="액자 1">
            <a:extLst>
              <a:ext uri="{FF2B5EF4-FFF2-40B4-BE49-F238E27FC236}">
                <a16:creationId xmlns:a16="http://schemas.microsoft.com/office/drawing/2014/main" id="{4B776384-19B0-E5C4-F34A-6E3881C709E2}"/>
              </a:ext>
            </a:extLst>
          </p:cNvPr>
          <p:cNvSpPr/>
          <p:nvPr/>
        </p:nvSpPr>
        <p:spPr>
          <a:xfrm>
            <a:off x="190500" y="4021455"/>
            <a:ext cx="11811000" cy="2115185"/>
          </a:xfrm>
          <a:prstGeom prst="frame">
            <a:avLst>
              <a:gd name="adj1" fmla="val 3854"/>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28897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Method</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23396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Shape Precision Control</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In this paper, transforms precision mask into bounding box with gaussian blur</a:t>
                </a:r>
              </a:p>
              <a:p>
                <a:pPr marL="800100" lvl="1" indent="-342900">
                  <a:lnSpc>
                    <a:spcPct val="150000"/>
                  </a:lnSpc>
                  <a:buFont typeface="Wingdings" panose="05000000000000000000" pitchFamily="2" charset="2"/>
                  <a:buChar char="§"/>
                </a:pPr>
                <a14:m>
                  <m:oMath xmlns:m="http://schemas.openxmlformats.org/officeDocument/2006/math">
                    <m:sSub>
                      <m:sSub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𝑚</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𝑠</m:t>
                        </m:r>
                      </m:sub>
                    </m:s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𝑡𝑟𝑎𝑛𝑠𝑓𝑜𝑟𝑚𝑒𝑑</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 </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𝑚𝑎𝑠𝑘</m:t>
                    </m:r>
                  </m:oMath>
                </a14:m>
                <a:endParaRPr lang="en-US" altLang="ko-KR" sz="2000" b="0" dirty="0">
                  <a:latin typeface="함초롬돋움" panose="020B0604000101010101" pitchFamily="50" charset="-127"/>
                  <a:ea typeface="함초롬돋움" panose="020B0604000101010101" pitchFamily="50" charset="-127"/>
                  <a:cs typeface="함초롬돋움" panose="020B0604000101010101" pitchFamily="50" charset="-127"/>
                </a:endParaRPr>
              </a:p>
              <a:p>
                <a:pPr marL="800100" lvl="1" indent="-342900">
                  <a:lnSpc>
                    <a:spcPct val="150000"/>
                  </a:lnSpc>
                  <a:buFont typeface="Wingdings" panose="05000000000000000000" pitchFamily="2" charset="2"/>
                  <a:buChar char="§"/>
                </a:pPr>
                <a14:m>
                  <m:oMath xmlns:m="http://schemas.openxmlformats.org/officeDocument/2006/math">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𝑠</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𝑠𝑐𝑎𝑙𝑒</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 </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𝑓𝑎𝑐𝑡𝑜𝑟</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𝑠</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=0, </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𝑛𝑜</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 </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𝑐h𝑎𝑛𝑔𝑒</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 </m:t>
                    </m:r>
                  </m:oMath>
                </a14:m>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 </a:t>
                </a:r>
                <a14:m>
                  <m:oMath xmlns:m="http://schemas.openxmlformats.org/officeDocument/2006/math">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𝑠</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𝑆</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 </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𝑏𝑜𝑢𝑛𝑑𝑖𝑛𝑔</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 </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𝑏𝑜𝑥</m:t>
                    </m:r>
                  </m:oMath>
                </a14:m>
                <a:endPar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endParaRPr>
              </a:p>
              <a:p>
                <a:pPr marL="800100" lvl="1" indent="-342900">
                  <a:lnSpc>
                    <a:spcPct val="150000"/>
                  </a:lnSpc>
                  <a:buFont typeface="Wingdings" panose="05000000000000000000" pitchFamily="2" charset="2"/>
                  <a:buChar char="§"/>
                </a:pPr>
                <a:endPar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endParaRPr>
              </a:p>
            </p:txBody>
          </p:sp>
        </mc:Choice>
        <mc:Fallback>
          <p:sp>
            <p:nvSpPr>
              <p:cNvPr id="10" name="TextBox 9">
                <a:extLst>
                  <a:ext uri="{FF2B5EF4-FFF2-40B4-BE49-F238E27FC236}">
                    <a16:creationId xmlns:a16="http://schemas.microsoft.com/office/drawing/2014/main" id="{04C1CEE8-6052-06A1-A0EF-40ADD0BD9FA7}"/>
                  </a:ext>
                </a:extLst>
              </p:cNvPr>
              <p:cNvSpPr txBox="1">
                <a:spLocks noRot="1" noChangeAspect="1" noMove="1" noResize="1" noEditPoints="1" noAdjustHandles="1" noChangeArrowheads="1" noChangeShapeType="1" noTextEdit="1"/>
              </p:cNvSpPr>
              <p:nvPr/>
            </p:nvSpPr>
            <p:spPr>
              <a:xfrm>
                <a:off x="411480" y="1159769"/>
                <a:ext cx="11374120" cy="2339679"/>
              </a:xfrm>
              <a:prstGeom prst="rect">
                <a:avLst/>
              </a:prstGeom>
              <a:blipFill>
                <a:blip r:embed="rId3"/>
                <a:stretch>
                  <a:fillRect l="-483"/>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524EEA29-15F8-E968-0597-DDC28E634B54}"/>
              </a:ext>
            </a:extLst>
          </p:cNvPr>
          <p:cNvPicPr>
            <a:picLocks noChangeAspect="1"/>
          </p:cNvPicPr>
          <p:nvPr/>
        </p:nvPicPr>
        <p:blipFill>
          <a:blip r:embed="rId4"/>
          <a:stretch>
            <a:fillRect/>
          </a:stretch>
        </p:blipFill>
        <p:spPr>
          <a:xfrm>
            <a:off x="1861820" y="3126740"/>
            <a:ext cx="8305800" cy="3390900"/>
          </a:xfrm>
          <a:prstGeom prst="rect">
            <a:avLst/>
          </a:prstGeom>
        </p:spPr>
      </p:pic>
      <p:sp>
        <p:nvSpPr>
          <p:cNvPr id="2" name="직사각형 1">
            <a:extLst>
              <a:ext uri="{FF2B5EF4-FFF2-40B4-BE49-F238E27FC236}">
                <a16:creationId xmlns:a16="http://schemas.microsoft.com/office/drawing/2014/main" id="{4BF3D220-7D73-E2C1-6B57-68A1BE6963EF}"/>
              </a:ext>
            </a:extLst>
          </p:cNvPr>
          <p:cNvSpPr/>
          <p:nvPr/>
        </p:nvSpPr>
        <p:spPr>
          <a:xfrm>
            <a:off x="4714240" y="3962400"/>
            <a:ext cx="1026160" cy="812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DF13D63-7379-C8BE-3BA4-3E2413FD8A01}"/>
              </a:ext>
            </a:extLst>
          </p:cNvPr>
          <p:cNvSpPr/>
          <p:nvPr/>
        </p:nvSpPr>
        <p:spPr>
          <a:xfrm>
            <a:off x="8684260" y="3962400"/>
            <a:ext cx="1026160" cy="812800"/>
          </a:xfrm>
          <a:prstGeom prst="rect">
            <a:avLst/>
          </a:prstGeom>
          <a:pattFill prst="pct30">
            <a:fgClr>
              <a:schemeClr val="tx1">
                <a:lumMod val="50000"/>
                <a:lumOff val="50000"/>
              </a:schemeClr>
            </a:fgClr>
            <a:bgClr>
              <a:schemeClr val="bg1"/>
            </a:bgClr>
          </a:patt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33815DCE-E78C-7A96-9BC8-4EDE35FED56D}"/>
              </a:ext>
            </a:extLst>
          </p:cNvPr>
          <p:cNvSpPr/>
          <p:nvPr/>
        </p:nvSpPr>
        <p:spPr>
          <a:xfrm>
            <a:off x="8575040" y="4871453"/>
            <a:ext cx="1479550" cy="1391920"/>
          </a:xfrm>
          <a:prstGeom prst="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ko-KR" sz="4000" dirty="0">
                <a:latin typeface="HY헤드라인M" panose="02030600000101010101" pitchFamily="18" charset="-127"/>
                <a:ea typeface="HY헤드라인M" panose="02030600000101010101" pitchFamily="18" charset="-127"/>
              </a:rPr>
              <a:t>?</a:t>
            </a:r>
            <a:endParaRPr lang="ko-KR" altLang="en-US" sz="4000" dirty="0">
              <a:latin typeface="HY헤드라인M" panose="02030600000101010101" pitchFamily="18" charset="-127"/>
              <a:ea typeface="HY헤드라인M" panose="02030600000101010101" pitchFamily="18" charset="-127"/>
            </a:endParaRPr>
          </a:p>
        </p:txBody>
      </p:sp>
      <p:sp>
        <p:nvSpPr>
          <p:cNvPr id="12" name="직사각형 11">
            <a:extLst>
              <a:ext uri="{FF2B5EF4-FFF2-40B4-BE49-F238E27FC236}">
                <a16:creationId xmlns:a16="http://schemas.microsoft.com/office/drawing/2014/main" id="{4B16C3DF-DBD4-1AE7-35C0-8EE19434734B}"/>
              </a:ext>
            </a:extLst>
          </p:cNvPr>
          <p:cNvSpPr/>
          <p:nvPr/>
        </p:nvSpPr>
        <p:spPr>
          <a:xfrm>
            <a:off x="6177280" y="5567413"/>
            <a:ext cx="1479550" cy="826778"/>
          </a:xfrm>
          <a:prstGeom prst="rect">
            <a:avLst/>
          </a:prstGeom>
          <a:solidFill>
            <a:schemeClr val="tx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ko-KR" sz="4000" dirty="0">
                <a:latin typeface="HY헤드라인M" panose="02030600000101010101" pitchFamily="18" charset="-127"/>
                <a:ea typeface="HY헤드라인M" panose="02030600000101010101" pitchFamily="18" charset="-127"/>
              </a:rPr>
              <a:t>?</a:t>
            </a:r>
            <a:endParaRPr lang="ko-KR" altLang="en-US" sz="4000" dirty="0">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3641627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Method</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21487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Background preservation in coarse mask</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If model uses coarse mask, background in masked region can change</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Additionally, model predicts precision mask</a:t>
                </a:r>
              </a:p>
              <a:p>
                <a:pPr marL="800100" lvl="1" indent="-342900">
                  <a:lnSpc>
                    <a:spcPct val="150000"/>
                  </a:lnSpc>
                  <a:buFont typeface="Wingdings" panose="05000000000000000000" pitchFamily="2" charset="2"/>
                  <a:buChar char="§"/>
                </a:pPr>
                <a14:m>
                  <m:oMath xmlns:m="http://schemas.openxmlformats.org/officeDocument/2006/math">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𝐻</m:t>
                    </m:r>
                    <m:d>
                      <m:d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dPr>
                      <m:e>
                        <m:sSub>
                          <m:sSub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𝜖</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𝜃</m:t>
                            </m:r>
                          </m:sub>
                        </m:sSub>
                        <m:d>
                          <m:d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dPr>
                          <m:e>
                            <m:sSub>
                              <m:sSub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𝑚</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𝑠</m:t>
                                </m:r>
                              </m:sub>
                            </m:sSub>
                          </m:e>
                        </m:d>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 </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𝑚</m:t>
                        </m:r>
                      </m:e>
                    </m:d>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=1 −</m:t>
                    </m:r>
                    <m:f>
                      <m:f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fPr>
                      <m:num>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2|</m:t>
                        </m:r>
                        <m:sSub>
                          <m:sSub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𝜖</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𝜃</m:t>
                            </m:r>
                          </m:sub>
                        </m:s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sSub>
                          <m:sSub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𝑚</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𝑠</m:t>
                            </m:r>
                          </m:sub>
                        </m:s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r>
                          <a:rPr lang="en-US" altLang="ko-KR" sz="2000" b="0" i="1" smtClean="0">
                            <a:latin typeface="Cambria Math" panose="02040503050406030204" pitchFamily="18" charset="0"/>
                            <a:ea typeface="Cambria Math" panose="02040503050406030204" pitchFamily="18" charset="0"/>
                            <a:cs typeface="함초롬돋움" panose="020B0604000101010101" pitchFamily="50" charset="-127"/>
                          </a:rPr>
                          <m:t>∩</m:t>
                        </m:r>
                        <m:r>
                          <a:rPr lang="en-US" altLang="ko-KR" sz="2000" b="0" i="1" smtClean="0">
                            <a:latin typeface="Cambria Math" panose="02040503050406030204" pitchFamily="18" charset="0"/>
                            <a:ea typeface="Cambria Math" panose="02040503050406030204" pitchFamily="18" charset="0"/>
                            <a:cs typeface="함초롬돋움" panose="020B0604000101010101" pitchFamily="50" charset="-127"/>
                          </a:rPr>
                          <m:t>𝑚</m:t>
                        </m:r>
                        <m:r>
                          <a:rPr lang="en-US" altLang="ko-KR" sz="2000" b="0" i="1" smtClean="0">
                            <a:latin typeface="Cambria Math" panose="02040503050406030204" pitchFamily="18" charset="0"/>
                            <a:ea typeface="Cambria Math" panose="02040503050406030204" pitchFamily="18" charset="0"/>
                            <a:cs typeface="함초롬돋움" panose="020B0604000101010101" pitchFamily="50" charset="-127"/>
                          </a:rPr>
                          <m:t>|</m:t>
                        </m:r>
                      </m:num>
                      <m:den>
                        <m:d>
                          <m:dPr>
                            <m:begChr m:val="|"/>
                            <m:endChr m:val="|"/>
                            <m:ctrlP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ctrlPr>
                          </m:dPr>
                          <m:e>
                            <m:sSub>
                              <m:sSubPr>
                                <m:ctrlP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t>𝜖</m:t>
                                </m:r>
                              </m:e>
                              <m:sub>
                                <m: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t>𝜃</m:t>
                                </m:r>
                              </m:sub>
                            </m:sSub>
                            <m:d>
                              <m:dPr>
                                <m:ctrlP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ctrlPr>
                              </m:dPr>
                              <m:e>
                                <m:sSub>
                                  <m:sSubPr>
                                    <m:ctrlP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t>𝑚</m:t>
                                    </m:r>
                                  </m:e>
                                  <m:sub>
                                    <m: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t>𝑠</m:t>
                                    </m:r>
                                  </m:sub>
                                </m:sSub>
                              </m:e>
                            </m:d>
                          </m:e>
                        </m:d>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𝑚</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den>
                    </m:f>
                  </m:oMath>
                </a14:m>
                <a:endPar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endParaRPr>
              </a:p>
            </p:txBody>
          </p:sp>
        </mc:Choice>
        <mc:Fallback>
          <p:sp>
            <p:nvSpPr>
              <p:cNvPr id="10" name="TextBox 9">
                <a:extLst>
                  <a:ext uri="{FF2B5EF4-FFF2-40B4-BE49-F238E27FC236}">
                    <a16:creationId xmlns:a16="http://schemas.microsoft.com/office/drawing/2014/main" id="{04C1CEE8-6052-06A1-A0EF-40ADD0BD9FA7}"/>
                  </a:ext>
                </a:extLst>
              </p:cNvPr>
              <p:cNvSpPr txBox="1">
                <a:spLocks noRot="1" noChangeAspect="1" noMove="1" noResize="1" noEditPoints="1" noAdjustHandles="1" noChangeArrowheads="1" noChangeShapeType="1" noTextEdit="1"/>
              </p:cNvSpPr>
              <p:nvPr/>
            </p:nvSpPr>
            <p:spPr>
              <a:xfrm>
                <a:off x="411480" y="1159769"/>
                <a:ext cx="11374120" cy="2148730"/>
              </a:xfrm>
              <a:prstGeom prst="rect">
                <a:avLst/>
              </a:prstGeom>
              <a:blipFill>
                <a:blip r:embed="rId3"/>
                <a:stretch>
                  <a:fillRect l="-483"/>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7FAEEC4B-7C59-A2E7-112B-34551BDF9763}"/>
              </a:ext>
            </a:extLst>
          </p:cNvPr>
          <p:cNvGrpSpPr/>
          <p:nvPr/>
        </p:nvGrpSpPr>
        <p:grpSpPr>
          <a:xfrm>
            <a:off x="1811020" y="3467100"/>
            <a:ext cx="8305800" cy="3390900"/>
            <a:chOff x="1861820" y="3126740"/>
            <a:chExt cx="8305800" cy="3390900"/>
          </a:xfrm>
        </p:grpSpPr>
        <p:pic>
          <p:nvPicPr>
            <p:cNvPr id="4" name="그림 3">
              <a:extLst>
                <a:ext uri="{FF2B5EF4-FFF2-40B4-BE49-F238E27FC236}">
                  <a16:creationId xmlns:a16="http://schemas.microsoft.com/office/drawing/2014/main" id="{524EEA29-15F8-E968-0597-DDC28E634B54}"/>
                </a:ext>
              </a:extLst>
            </p:cNvPr>
            <p:cNvPicPr>
              <a:picLocks noChangeAspect="1"/>
            </p:cNvPicPr>
            <p:nvPr/>
          </p:nvPicPr>
          <p:blipFill>
            <a:blip r:embed="rId4"/>
            <a:stretch>
              <a:fillRect/>
            </a:stretch>
          </p:blipFill>
          <p:spPr>
            <a:xfrm>
              <a:off x="1861820" y="3126740"/>
              <a:ext cx="8305800" cy="3390900"/>
            </a:xfrm>
            <a:prstGeom prst="rect">
              <a:avLst/>
            </a:prstGeom>
          </p:spPr>
        </p:pic>
        <p:sp>
          <p:nvSpPr>
            <p:cNvPr id="2" name="직사각형 1">
              <a:extLst>
                <a:ext uri="{FF2B5EF4-FFF2-40B4-BE49-F238E27FC236}">
                  <a16:creationId xmlns:a16="http://schemas.microsoft.com/office/drawing/2014/main" id="{4BF3D220-7D73-E2C1-6B57-68A1BE6963EF}"/>
                </a:ext>
              </a:extLst>
            </p:cNvPr>
            <p:cNvSpPr/>
            <p:nvPr/>
          </p:nvSpPr>
          <p:spPr>
            <a:xfrm>
              <a:off x="4714240" y="3962400"/>
              <a:ext cx="1026160" cy="812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BDF13D63-7379-C8BE-3BA4-3E2413FD8A01}"/>
                </a:ext>
              </a:extLst>
            </p:cNvPr>
            <p:cNvSpPr/>
            <p:nvPr/>
          </p:nvSpPr>
          <p:spPr>
            <a:xfrm>
              <a:off x="8684260" y="3962400"/>
              <a:ext cx="1026160" cy="812800"/>
            </a:xfrm>
            <a:prstGeom prst="rect">
              <a:avLst/>
            </a:prstGeom>
            <a:pattFill prst="pct30">
              <a:fgClr>
                <a:schemeClr val="tx1">
                  <a:lumMod val="50000"/>
                  <a:lumOff val="50000"/>
                </a:schemeClr>
              </a:fgClr>
              <a:bgClr>
                <a:schemeClr val="bg1"/>
              </a:bgClr>
            </a:patt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80440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Method</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26169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Background preservation in coarse mask</a:t>
                </a:r>
              </a:p>
              <a:p>
                <a:pPr marL="800100" lvl="1" indent="-342900">
                  <a:lnSpc>
                    <a:spcPct val="150000"/>
                  </a:lnSpc>
                  <a:buFont typeface="Wingdings" panose="05000000000000000000" pitchFamily="2" charset="2"/>
                  <a:buChar char="§"/>
                </a:pPr>
                <a14:m>
                  <m:oMath xmlns:m="http://schemas.openxmlformats.org/officeDocument/2006/math">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𝐻</m:t>
                    </m:r>
                    <m:d>
                      <m:d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dPr>
                      <m:e>
                        <m:sSub>
                          <m:sSub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𝜖</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𝜃</m:t>
                            </m:r>
                          </m:sub>
                        </m:sSub>
                        <m:d>
                          <m:d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dPr>
                          <m:e>
                            <m:sSub>
                              <m:sSub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𝑚</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𝑠</m:t>
                                </m:r>
                              </m:sub>
                            </m:sSub>
                          </m:e>
                        </m:d>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 </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𝑚</m:t>
                        </m:r>
                      </m:e>
                    </m:d>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=1 −</m:t>
                    </m:r>
                    <m:f>
                      <m:f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fPr>
                      <m:num>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2|</m:t>
                        </m:r>
                        <m:sSub>
                          <m:sSub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𝜖</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𝜃</m:t>
                            </m:r>
                          </m:sub>
                        </m:s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sSub>
                          <m:sSub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𝑚</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𝑠</m:t>
                            </m:r>
                          </m:sub>
                        </m:s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r>
                          <a:rPr lang="en-US" altLang="ko-KR" sz="2000" b="0" i="1" smtClean="0">
                            <a:latin typeface="Cambria Math" panose="02040503050406030204" pitchFamily="18" charset="0"/>
                            <a:ea typeface="Cambria Math" panose="02040503050406030204" pitchFamily="18" charset="0"/>
                            <a:cs typeface="함초롬돋움" panose="020B0604000101010101" pitchFamily="50" charset="-127"/>
                          </a:rPr>
                          <m:t>∩</m:t>
                        </m:r>
                        <m:r>
                          <a:rPr lang="en-US" altLang="ko-KR" sz="2000" b="0" i="1" smtClean="0">
                            <a:latin typeface="Cambria Math" panose="02040503050406030204" pitchFamily="18" charset="0"/>
                            <a:ea typeface="Cambria Math" panose="02040503050406030204" pitchFamily="18" charset="0"/>
                            <a:cs typeface="함초롬돋움" panose="020B0604000101010101" pitchFamily="50" charset="-127"/>
                          </a:rPr>
                          <m:t>𝑚</m:t>
                        </m:r>
                        <m:r>
                          <a:rPr lang="en-US" altLang="ko-KR" sz="2000" b="0" i="1" smtClean="0">
                            <a:latin typeface="Cambria Math" panose="02040503050406030204" pitchFamily="18" charset="0"/>
                            <a:ea typeface="Cambria Math" panose="02040503050406030204" pitchFamily="18" charset="0"/>
                            <a:cs typeface="함초롬돋움" panose="020B0604000101010101" pitchFamily="50" charset="-127"/>
                          </a:rPr>
                          <m:t>|</m:t>
                        </m:r>
                      </m:num>
                      <m:den>
                        <m:d>
                          <m:dPr>
                            <m:begChr m:val="|"/>
                            <m:endChr m:val="|"/>
                            <m:ctrlP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ctrlPr>
                          </m:dPr>
                          <m:e>
                            <m:sSub>
                              <m:sSubPr>
                                <m:ctrlP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t>𝜖</m:t>
                                </m:r>
                              </m:e>
                              <m:sub>
                                <m: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t>𝜃</m:t>
                                </m:r>
                              </m:sub>
                            </m:sSub>
                            <m:d>
                              <m:dPr>
                                <m:ctrlP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ctrlPr>
                              </m:dPr>
                              <m:e>
                                <m:sSub>
                                  <m:sSubPr>
                                    <m:ctrlP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t>𝑚</m:t>
                                    </m:r>
                                  </m:e>
                                  <m:sub>
                                    <m: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t>𝑠</m:t>
                                    </m:r>
                                  </m:sub>
                                </m:sSub>
                              </m:e>
                            </m:d>
                          </m:e>
                        </m:d>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𝑚</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den>
                    </m:f>
                  </m:oMath>
                </a14:m>
                <a:endPar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endParaRP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If model predicts precision mask, model can know the location of generated object</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Automatically, the model preserves background around object</a:t>
                </a:r>
              </a:p>
              <a:p>
                <a:pPr marL="742950" lvl="1" indent="-285750">
                  <a:lnSpc>
                    <a:spcPct val="150000"/>
                  </a:lnSpc>
                  <a:buFont typeface="Arial" panose="020B0604020202020204" pitchFamily="34" charset="0"/>
                  <a:buChar char="•"/>
                </a:pPr>
                <a:endPar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endParaRPr>
              </a:p>
            </p:txBody>
          </p:sp>
        </mc:Choice>
        <mc:Fallback>
          <p:sp>
            <p:nvSpPr>
              <p:cNvPr id="10" name="TextBox 9">
                <a:extLst>
                  <a:ext uri="{FF2B5EF4-FFF2-40B4-BE49-F238E27FC236}">
                    <a16:creationId xmlns:a16="http://schemas.microsoft.com/office/drawing/2014/main" id="{04C1CEE8-6052-06A1-A0EF-40ADD0BD9FA7}"/>
                  </a:ext>
                </a:extLst>
              </p:cNvPr>
              <p:cNvSpPr txBox="1">
                <a:spLocks noRot="1" noChangeAspect="1" noMove="1" noResize="1" noEditPoints="1" noAdjustHandles="1" noChangeArrowheads="1" noChangeShapeType="1" noTextEdit="1"/>
              </p:cNvSpPr>
              <p:nvPr/>
            </p:nvSpPr>
            <p:spPr>
              <a:xfrm>
                <a:off x="411480" y="1159769"/>
                <a:ext cx="11374120" cy="2616998"/>
              </a:xfrm>
              <a:prstGeom prst="rect">
                <a:avLst/>
              </a:prstGeom>
              <a:blipFill>
                <a:blip r:embed="rId3"/>
                <a:stretch>
                  <a:fillRect l="-483"/>
                </a:stretch>
              </a:blipFill>
            </p:spPr>
            <p:txBody>
              <a:bodyPr/>
              <a:lstStyle/>
              <a:p>
                <a:r>
                  <a:rPr lang="ko-KR" altLang="en-US">
                    <a:noFill/>
                  </a:rPr>
                  <a:t> </a:t>
                </a:r>
              </a:p>
            </p:txBody>
          </p:sp>
        </mc:Fallback>
      </mc:AlternateContent>
      <p:grpSp>
        <p:nvGrpSpPr>
          <p:cNvPr id="5" name="그룹 4">
            <a:extLst>
              <a:ext uri="{FF2B5EF4-FFF2-40B4-BE49-F238E27FC236}">
                <a16:creationId xmlns:a16="http://schemas.microsoft.com/office/drawing/2014/main" id="{577A5E22-785E-B250-4B66-45D2267E8776}"/>
              </a:ext>
            </a:extLst>
          </p:cNvPr>
          <p:cNvGrpSpPr/>
          <p:nvPr/>
        </p:nvGrpSpPr>
        <p:grpSpPr>
          <a:xfrm>
            <a:off x="1811020" y="3467100"/>
            <a:ext cx="8305800" cy="3390900"/>
            <a:chOff x="1861820" y="3126740"/>
            <a:chExt cx="8305800" cy="3390900"/>
          </a:xfrm>
        </p:grpSpPr>
        <p:pic>
          <p:nvPicPr>
            <p:cNvPr id="6" name="그림 5">
              <a:extLst>
                <a:ext uri="{FF2B5EF4-FFF2-40B4-BE49-F238E27FC236}">
                  <a16:creationId xmlns:a16="http://schemas.microsoft.com/office/drawing/2014/main" id="{56696A0E-CE1E-92C2-2E38-1387E8CB08F7}"/>
                </a:ext>
              </a:extLst>
            </p:cNvPr>
            <p:cNvPicPr>
              <a:picLocks noChangeAspect="1"/>
            </p:cNvPicPr>
            <p:nvPr/>
          </p:nvPicPr>
          <p:blipFill>
            <a:blip r:embed="rId4"/>
            <a:stretch>
              <a:fillRect/>
            </a:stretch>
          </p:blipFill>
          <p:spPr>
            <a:xfrm>
              <a:off x="1861820" y="3126740"/>
              <a:ext cx="8305800" cy="3390900"/>
            </a:xfrm>
            <a:prstGeom prst="rect">
              <a:avLst/>
            </a:prstGeom>
          </p:spPr>
        </p:pic>
        <p:sp>
          <p:nvSpPr>
            <p:cNvPr id="7" name="직사각형 6">
              <a:extLst>
                <a:ext uri="{FF2B5EF4-FFF2-40B4-BE49-F238E27FC236}">
                  <a16:creationId xmlns:a16="http://schemas.microsoft.com/office/drawing/2014/main" id="{6F34E3F4-F246-C369-682C-17A42D46FA67}"/>
                </a:ext>
              </a:extLst>
            </p:cNvPr>
            <p:cNvSpPr/>
            <p:nvPr/>
          </p:nvSpPr>
          <p:spPr>
            <a:xfrm>
              <a:off x="4714240" y="3962400"/>
              <a:ext cx="1026160" cy="8128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5BADFD16-60A3-94B6-C81A-B6ED6E6ED3D8}"/>
                </a:ext>
              </a:extLst>
            </p:cNvPr>
            <p:cNvSpPr/>
            <p:nvPr/>
          </p:nvSpPr>
          <p:spPr>
            <a:xfrm>
              <a:off x="8684260" y="3962400"/>
              <a:ext cx="1026160" cy="812800"/>
            </a:xfrm>
            <a:prstGeom prst="rect">
              <a:avLst/>
            </a:prstGeom>
            <a:pattFill prst="pct30">
              <a:fgClr>
                <a:schemeClr val="tx1">
                  <a:lumMod val="50000"/>
                  <a:lumOff val="50000"/>
                </a:schemeClr>
              </a:fgClr>
              <a:bgClr>
                <a:schemeClr val="bg1"/>
              </a:bgClr>
            </a:patt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103795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Experiment</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37246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Model </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Pre-trained Stable Diffusion model v 1.2 (text-to-image) </a:t>
                </a:r>
                <a14:m>
                  <m:oMath xmlns:m="http://schemas.openxmlformats.org/officeDocument/2006/math">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 </m:t>
                    </m:r>
                  </m:oMath>
                </a14:m>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finetuning</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Short text such as class label degrades generation quality</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Using BLIP model (image captioning), creates longer caption</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To utilize more training data, text description, and image contents, jointly performed text-to-image generation task</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Text-to-image generation is special case of image inpainting</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Inpainting task: 80 %, generation task: 20 %</a:t>
                </a:r>
              </a:p>
            </p:txBody>
          </p:sp>
        </mc:Choice>
        <mc:Fallback>
          <p:sp>
            <p:nvSpPr>
              <p:cNvPr id="10" name="TextBox 9">
                <a:extLst>
                  <a:ext uri="{FF2B5EF4-FFF2-40B4-BE49-F238E27FC236}">
                    <a16:creationId xmlns:a16="http://schemas.microsoft.com/office/drawing/2014/main" id="{04C1CEE8-6052-06A1-A0EF-40ADD0BD9FA7}"/>
                  </a:ext>
                </a:extLst>
              </p:cNvPr>
              <p:cNvSpPr txBox="1">
                <a:spLocks noRot="1" noChangeAspect="1" noMove="1" noResize="1" noEditPoints="1" noAdjustHandles="1" noChangeArrowheads="1" noChangeShapeType="1" noTextEdit="1"/>
              </p:cNvSpPr>
              <p:nvPr/>
            </p:nvSpPr>
            <p:spPr>
              <a:xfrm>
                <a:off x="411480" y="1159769"/>
                <a:ext cx="11374120" cy="3724674"/>
              </a:xfrm>
              <a:prstGeom prst="rect">
                <a:avLst/>
              </a:prstGeom>
              <a:blipFill>
                <a:blip r:embed="rId3"/>
                <a:stretch>
                  <a:fillRect l="-483" b="-196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192179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Experiment</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23396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Baseline model (diffusion model)</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Blended Diffusion, Stable Diffusion, GLIDE, Stable Inpainting, DALLE-2</a:t>
            </a:r>
          </a:p>
          <a:p>
            <a:pPr lvl="1">
              <a:lnSpc>
                <a:spcPct val="150000"/>
              </a:lnSpc>
            </a:pPr>
            <a:endPar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endParaRPr>
          </a:p>
          <a:p>
            <a:pPr marL="342900" indent="-34290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Evaluation metrics</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FID, local FID with image crop</a:t>
            </a:r>
          </a:p>
        </p:txBody>
      </p:sp>
    </p:spTree>
    <p:extLst>
      <p:ext uri="{BB962C8B-B14F-4D97-AF65-F5344CB8AC3E}">
        <p14:creationId xmlns:p14="http://schemas.microsoft.com/office/powerpoint/2010/main" val="2495962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Experiment: Precision mask</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pic>
        <p:nvPicPr>
          <p:cNvPr id="4" name="그림 3">
            <a:extLst>
              <a:ext uri="{FF2B5EF4-FFF2-40B4-BE49-F238E27FC236}">
                <a16:creationId xmlns:a16="http://schemas.microsoft.com/office/drawing/2014/main" id="{08036BFE-1088-8A7F-5FD6-76D6A6FC55EA}"/>
              </a:ext>
            </a:extLst>
          </p:cNvPr>
          <p:cNvPicPr>
            <a:picLocks noChangeAspect="1"/>
          </p:cNvPicPr>
          <p:nvPr/>
        </p:nvPicPr>
        <p:blipFill>
          <a:blip r:embed="rId3"/>
          <a:stretch>
            <a:fillRect/>
          </a:stretch>
        </p:blipFill>
        <p:spPr>
          <a:xfrm>
            <a:off x="138112" y="1214387"/>
            <a:ext cx="11915775" cy="5286375"/>
          </a:xfrm>
          <a:prstGeom prst="rect">
            <a:avLst/>
          </a:prstGeom>
        </p:spPr>
      </p:pic>
    </p:spTree>
    <p:extLst>
      <p:ext uri="{BB962C8B-B14F-4D97-AF65-F5344CB8AC3E}">
        <p14:creationId xmlns:p14="http://schemas.microsoft.com/office/powerpoint/2010/main" val="3444428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Experiment: Coarse mask</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pic>
        <p:nvPicPr>
          <p:cNvPr id="5" name="그림 4">
            <a:extLst>
              <a:ext uri="{FF2B5EF4-FFF2-40B4-BE49-F238E27FC236}">
                <a16:creationId xmlns:a16="http://schemas.microsoft.com/office/drawing/2014/main" id="{E8845846-8693-8CB5-A2F4-6C7E17253777}"/>
              </a:ext>
            </a:extLst>
          </p:cNvPr>
          <p:cNvPicPr>
            <a:picLocks noChangeAspect="1"/>
          </p:cNvPicPr>
          <p:nvPr/>
        </p:nvPicPr>
        <p:blipFill>
          <a:blip r:embed="rId3"/>
          <a:stretch>
            <a:fillRect/>
          </a:stretch>
        </p:blipFill>
        <p:spPr>
          <a:xfrm>
            <a:off x="119062" y="1657350"/>
            <a:ext cx="11953875" cy="3543300"/>
          </a:xfrm>
          <a:prstGeom prst="rect">
            <a:avLst/>
          </a:prstGeom>
        </p:spPr>
      </p:pic>
    </p:spTree>
    <p:extLst>
      <p:ext uri="{BB962C8B-B14F-4D97-AF65-F5344CB8AC3E}">
        <p14:creationId xmlns:p14="http://schemas.microsoft.com/office/powerpoint/2010/main" val="2608464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Image Inpainting</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pic>
        <p:nvPicPr>
          <p:cNvPr id="7" name="그림 6">
            <a:extLst>
              <a:ext uri="{FF2B5EF4-FFF2-40B4-BE49-F238E27FC236}">
                <a16:creationId xmlns:a16="http://schemas.microsoft.com/office/drawing/2014/main" id="{9EE0EC7A-1FF5-8597-DE07-B1F26A8BD1DE}"/>
              </a:ext>
            </a:extLst>
          </p:cNvPr>
          <p:cNvPicPr>
            <a:picLocks noChangeAspect="1"/>
          </p:cNvPicPr>
          <p:nvPr/>
        </p:nvPicPr>
        <p:blipFill>
          <a:blip r:embed="rId3"/>
          <a:stretch>
            <a:fillRect/>
          </a:stretch>
        </p:blipFill>
        <p:spPr>
          <a:xfrm>
            <a:off x="1414621" y="3195581"/>
            <a:ext cx="9362758" cy="2702566"/>
          </a:xfrm>
          <a:prstGeom prst="rect">
            <a:avLst/>
          </a:prstGeom>
        </p:spPr>
      </p:pic>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14163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Traditional image inpainting</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Fill in the masked region of the image</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No guidance</a:t>
            </a:r>
            <a:endParaRPr lang="ko-KR" altLang="en-US" sz="2000" dirty="0">
              <a:latin typeface="함초롬돋움" panose="020B0604000101010101" pitchFamily="50" charset="-127"/>
              <a:ea typeface="함초롬돋움" panose="020B0604000101010101" pitchFamily="50" charset="-127"/>
              <a:cs typeface="함초롬돋움" panose="020B0604000101010101" pitchFamily="50" charset="-127"/>
            </a:endParaRPr>
          </a:p>
        </p:txBody>
      </p:sp>
    </p:spTree>
    <p:extLst>
      <p:ext uri="{BB962C8B-B14F-4D97-AF65-F5344CB8AC3E}">
        <p14:creationId xmlns:p14="http://schemas.microsoft.com/office/powerpoint/2010/main" val="3465465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9094DB88-E58E-7604-300B-15529C375CF0}"/>
              </a:ext>
            </a:extLst>
          </p:cNvPr>
          <p:cNvPicPr>
            <a:picLocks noChangeAspect="1"/>
          </p:cNvPicPr>
          <p:nvPr/>
        </p:nvPicPr>
        <p:blipFill>
          <a:blip r:embed="rId3"/>
          <a:stretch>
            <a:fillRect/>
          </a:stretch>
        </p:blipFill>
        <p:spPr>
          <a:xfrm>
            <a:off x="1545590" y="939800"/>
            <a:ext cx="9263380" cy="5671285"/>
          </a:xfrm>
          <a:prstGeom prst="rect">
            <a:avLst/>
          </a:prstGeom>
        </p:spPr>
      </p:pic>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Experiment</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2971176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Experiment: background </a:t>
            </a:r>
            <a:r>
              <a:rPr lang="en-US" altLang="ko-KR" sz="3200" dirty="0" err="1">
                <a:solidFill>
                  <a:schemeClr val="bg1"/>
                </a:solidFill>
                <a:latin typeface="HY헤드라인M" panose="02030600000101010101" pitchFamily="18" charset="-127"/>
                <a:ea typeface="HY헤드라인M" panose="02030600000101010101" pitchFamily="18" charset="-127"/>
              </a:rPr>
              <a:t>perservation</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pic>
        <p:nvPicPr>
          <p:cNvPr id="5" name="그림 4">
            <a:extLst>
              <a:ext uri="{FF2B5EF4-FFF2-40B4-BE49-F238E27FC236}">
                <a16:creationId xmlns:a16="http://schemas.microsoft.com/office/drawing/2014/main" id="{0ABD7E01-A025-BCA9-A5C6-7171C2AAEC60}"/>
              </a:ext>
            </a:extLst>
          </p:cNvPr>
          <p:cNvPicPr>
            <a:picLocks noChangeAspect="1"/>
          </p:cNvPicPr>
          <p:nvPr/>
        </p:nvPicPr>
        <p:blipFill>
          <a:blip r:embed="rId3"/>
          <a:stretch>
            <a:fillRect/>
          </a:stretch>
        </p:blipFill>
        <p:spPr>
          <a:xfrm>
            <a:off x="1670050" y="1059815"/>
            <a:ext cx="8648700" cy="5457825"/>
          </a:xfrm>
          <a:prstGeom prst="rect">
            <a:avLst/>
          </a:prstGeom>
        </p:spPr>
      </p:pic>
    </p:spTree>
    <p:extLst>
      <p:ext uri="{BB962C8B-B14F-4D97-AF65-F5344CB8AC3E}">
        <p14:creationId xmlns:p14="http://schemas.microsoft.com/office/powerpoint/2010/main" val="3065497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Experiment: background </a:t>
            </a:r>
            <a:r>
              <a:rPr lang="en-US" altLang="ko-KR" sz="3200" dirty="0" err="1">
                <a:solidFill>
                  <a:schemeClr val="bg1"/>
                </a:solidFill>
                <a:latin typeface="HY헤드라인M" panose="02030600000101010101" pitchFamily="18" charset="-127"/>
                <a:ea typeface="HY헤드라인M" panose="02030600000101010101" pitchFamily="18" charset="-127"/>
              </a:rPr>
              <a:t>perservation</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pic>
        <p:nvPicPr>
          <p:cNvPr id="5" name="그림 4">
            <a:extLst>
              <a:ext uri="{FF2B5EF4-FFF2-40B4-BE49-F238E27FC236}">
                <a16:creationId xmlns:a16="http://schemas.microsoft.com/office/drawing/2014/main" id="{0ABD7E01-A025-BCA9-A5C6-7171C2AAEC60}"/>
              </a:ext>
            </a:extLst>
          </p:cNvPr>
          <p:cNvPicPr>
            <a:picLocks noChangeAspect="1"/>
          </p:cNvPicPr>
          <p:nvPr/>
        </p:nvPicPr>
        <p:blipFill>
          <a:blip r:embed="rId3"/>
          <a:stretch>
            <a:fillRect/>
          </a:stretch>
        </p:blipFill>
        <p:spPr>
          <a:xfrm>
            <a:off x="1670050" y="1059815"/>
            <a:ext cx="8648700" cy="5457825"/>
          </a:xfrm>
          <a:prstGeom prst="rect">
            <a:avLst/>
          </a:prstGeom>
        </p:spPr>
      </p:pic>
      <p:sp>
        <p:nvSpPr>
          <p:cNvPr id="6" name="원형: 비어 있음 5">
            <a:extLst>
              <a:ext uri="{FF2B5EF4-FFF2-40B4-BE49-F238E27FC236}">
                <a16:creationId xmlns:a16="http://schemas.microsoft.com/office/drawing/2014/main" id="{FDEA030E-258B-4F8B-BE46-4BACC3877930}"/>
              </a:ext>
            </a:extLst>
          </p:cNvPr>
          <p:cNvSpPr/>
          <p:nvPr/>
        </p:nvSpPr>
        <p:spPr>
          <a:xfrm>
            <a:off x="1971040" y="1851025"/>
            <a:ext cx="640080" cy="701040"/>
          </a:xfrm>
          <a:prstGeom prst="donut">
            <a:avLst>
              <a:gd name="adj" fmla="val 106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 name="원형: 비어 있음 1">
            <a:extLst>
              <a:ext uri="{FF2B5EF4-FFF2-40B4-BE49-F238E27FC236}">
                <a16:creationId xmlns:a16="http://schemas.microsoft.com/office/drawing/2014/main" id="{C5B604EF-5F37-9BA7-5031-F9D247C02C0C}"/>
              </a:ext>
            </a:extLst>
          </p:cNvPr>
          <p:cNvSpPr/>
          <p:nvPr/>
        </p:nvSpPr>
        <p:spPr>
          <a:xfrm>
            <a:off x="2611120" y="4184332"/>
            <a:ext cx="640080" cy="701040"/>
          </a:xfrm>
          <a:prstGeom prst="donut">
            <a:avLst>
              <a:gd name="adj" fmla="val 106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 name="원형: 비어 있음 3">
            <a:extLst>
              <a:ext uri="{FF2B5EF4-FFF2-40B4-BE49-F238E27FC236}">
                <a16:creationId xmlns:a16="http://schemas.microsoft.com/office/drawing/2014/main" id="{4715A69A-6FCE-242F-6544-E3E0B5EC8A8A}"/>
              </a:ext>
            </a:extLst>
          </p:cNvPr>
          <p:cNvSpPr/>
          <p:nvPr/>
        </p:nvSpPr>
        <p:spPr>
          <a:xfrm>
            <a:off x="2428240" y="5000466"/>
            <a:ext cx="640080" cy="701040"/>
          </a:xfrm>
          <a:prstGeom prst="donut">
            <a:avLst>
              <a:gd name="adj" fmla="val 10682"/>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881918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Experiment: Mask prediction</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pic>
        <p:nvPicPr>
          <p:cNvPr id="9" name="그림 8">
            <a:extLst>
              <a:ext uri="{FF2B5EF4-FFF2-40B4-BE49-F238E27FC236}">
                <a16:creationId xmlns:a16="http://schemas.microsoft.com/office/drawing/2014/main" id="{5B9BCC08-D42A-161D-9305-EAC6D92BB196}"/>
              </a:ext>
            </a:extLst>
          </p:cNvPr>
          <p:cNvPicPr>
            <a:picLocks noChangeAspect="1"/>
          </p:cNvPicPr>
          <p:nvPr/>
        </p:nvPicPr>
        <p:blipFill>
          <a:blip r:embed="rId3"/>
          <a:stretch>
            <a:fillRect/>
          </a:stretch>
        </p:blipFill>
        <p:spPr>
          <a:xfrm>
            <a:off x="5458777" y="2208212"/>
            <a:ext cx="6029325" cy="3333750"/>
          </a:xfrm>
          <a:prstGeom prst="rect">
            <a:avLst/>
          </a:prstGeom>
        </p:spPr>
      </p:pic>
      <p:pic>
        <p:nvPicPr>
          <p:cNvPr id="12" name="그림 11">
            <a:extLst>
              <a:ext uri="{FF2B5EF4-FFF2-40B4-BE49-F238E27FC236}">
                <a16:creationId xmlns:a16="http://schemas.microsoft.com/office/drawing/2014/main" id="{F8B272EE-F4F0-7ABE-4346-90968066FC02}"/>
              </a:ext>
            </a:extLst>
          </p:cNvPr>
          <p:cNvPicPr>
            <a:picLocks noChangeAspect="1"/>
          </p:cNvPicPr>
          <p:nvPr/>
        </p:nvPicPr>
        <p:blipFill>
          <a:blip r:embed="rId4"/>
          <a:stretch>
            <a:fillRect/>
          </a:stretch>
        </p:blipFill>
        <p:spPr>
          <a:xfrm>
            <a:off x="1289684" y="1298575"/>
            <a:ext cx="3400425" cy="5153025"/>
          </a:xfrm>
          <a:prstGeom prst="rect">
            <a:avLst/>
          </a:prstGeom>
        </p:spPr>
      </p:pic>
    </p:spTree>
    <p:extLst>
      <p:ext uri="{BB962C8B-B14F-4D97-AF65-F5344CB8AC3E}">
        <p14:creationId xmlns:p14="http://schemas.microsoft.com/office/powerpoint/2010/main" val="78218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Image Inpainting</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14163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Multi-Modal image inpainting</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Fill in the masked region of the image using guidance (e.g., text, segmentation map)</a:t>
            </a:r>
          </a:p>
          <a:p>
            <a:pPr lvl="1">
              <a:lnSpc>
                <a:spcPct val="150000"/>
              </a:lnSpc>
            </a:pPr>
            <a:endPar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endParaRPr>
          </a:p>
        </p:txBody>
      </p:sp>
      <p:pic>
        <p:nvPicPr>
          <p:cNvPr id="1026" name="Picture 2" descr="Inpaint images with Stable Diffusion using Amazon SageMaker JumpStart | AWS  Machine Learning Blog">
            <a:extLst>
              <a:ext uri="{FF2B5EF4-FFF2-40B4-BE49-F238E27FC236}">
                <a16:creationId xmlns:a16="http://schemas.microsoft.com/office/drawing/2014/main" id="{A45EE04B-2F0E-796A-CAE6-A4F8CA50E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420" y="2393239"/>
            <a:ext cx="7962900" cy="420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567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Image Inpainting</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23396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Image inpainting with text-to-image model</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Fill in the masked region of the image using text guidance</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Given image, text prompt, and binary mask, background of generated image should be the same as the background of original image and masked region should be aligned with prompt and mask</a:t>
            </a:r>
          </a:p>
        </p:txBody>
      </p:sp>
      <p:pic>
        <p:nvPicPr>
          <p:cNvPr id="1026" name="Picture 2" descr="Inpaint images with Stable Diffusion using Amazon SageMaker JumpStart | AWS  Machine Learning Blog">
            <a:extLst>
              <a:ext uri="{FF2B5EF4-FFF2-40B4-BE49-F238E27FC236}">
                <a16:creationId xmlns:a16="http://schemas.microsoft.com/office/drawing/2014/main" id="{A45EE04B-2F0E-796A-CAE6-A4F8CA50EC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20" b="51784"/>
          <a:stretch/>
        </p:blipFill>
        <p:spPr bwMode="auto">
          <a:xfrm>
            <a:off x="2073910" y="4150919"/>
            <a:ext cx="8044180" cy="202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6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Image Inpainting</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14163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Problem</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Traditional: no guidance</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Text-to-image diffusion model: don’t fully accept text condition</a:t>
            </a:r>
          </a:p>
        </p:txBody>
      </p:sp>
      <p:pic>
        <p:nvPicPr>
          <p:cNvPr id="4" name="그림 3">
            <a:extLst>
              <a:ext uri="{FF2B5EF4-FFF2-40B4-BE49-F238E27FC236}">
                <a16:creationId xmlns:a16="http://schemas.microsoft.com/office/drawing/2014/main" id="{7D9986AF-BF36-7A75-3582-FA27D98888C9}"/>
              </a:ext>
            </a:extLst>
          </p:cNvPr>
          <p:cNvPicPr>
            <a:picLocks noChangeAspect="1"/>
          </p:cNvPicPr>
          <p:nvPr/>
        </p:nvPicPr>
        <p:blipFill>
          <a:blip r:embed="rId3"/>
          <a:stretch>
            <a:fillRect/>
          </a:stretch>
        </p:blipFill>
        <p:spPr>
          <a:xfrm>
            <a:off x="190500" y="3228975"/>
            <a:ext cx="11811000" cy="3629025"/>
          </a:xfrm>
          <a:prstGeom prst="rect">
            <a:avLst/>
          </a:prstGeom>
        </p:spPr>
      </p:pic>
    </p:spTree>
    <p:extLst>
      <p:ext uri="{BB962C8B-B14F-4D97-AF65-F5344CB8AC3E}">
        <p14:creationId xmlns:p14="http://schemas.microsoft.com/office/powerpoint/2010/main" val="3332154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Image Inpainting</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23396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SmartBrush</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Model can generate images using both precision mask and coarse mask</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Precision mask </a:t>
                </a:r>
                <a14:m>
                  <m:oMath xmlns:m="http://schemas.openxmlformats.org/officeDocument/2006/math">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oMath>
                </a14:m>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 object shape</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Coarse mask </a:t>
                </a:r>
                <a14:m>
                  <m:oMath xmlns:m="http://schemas.openxmlformats.org/officeDocument/2006/math">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oMath>
                </a14:m>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 while preserving background of original image, generates object</a:t>
                </a:r>
              </a:p>
              <a:p>
                <a:pPr marL="742950" lvl="1" indent="-285750">
                  <a:lnSpc>
                    <a:spcPct val="150000"/>
                  </a:lnSpc>
                  <a:buFont typeface="Arial" panose="020B0604020202020204" pitchFamily="34" charset="0"/>
                  <a:buChar char="•"/>
                </a:pPr>
                <a:endPar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endParaRPr>
              </a:p>
            </p:txBody>
          </p:sp>
        </mc:Choice>
        <mc:Fallback>
          <p:sp>
            <p:nvSpPr>
              <p:cNvPr id="10" name="TextBox 9">
                <a:extLst>
                  <a:ext uri="{FF2B5EF4-FFF2-40B4-BE49-F238E27FC236}">
                    <a16:creationId xmlns:a16="http://schemas.microsoft.com/office/drawing/2014/main" id="{04C1CEE8-6052-06A1-A0EF-40ADD0BD9FA7}"/>
                  </a:ext>
                </a:extLst>
              </p:cNvPr>
              <p:cNvSpPr txBox="1">
                <a:spLocks noRot="1" noChangeAspect="1" noMove="1" noResize="1" noEditPoints="1" noAdjustHandles="1" noChangeArrowheads="1" noChangeShapeType="1" noTextEdit="1"/>
              </p:cNvSpPr>
              <p:nvPr/>
            </p:nvSpPr>
            <p:spPr>
              <a:xfrm>
                <a:off x="411480" y="1159769"/>
                <a:ext cx="11374120" cy="2339679"/>
              </a:xfrm>
              <a:prstGeom prst="rect">
                <a:avLst/>
              </a:prstGeom>
              <a:blipFill>
                <a:blip r:embed="rId3"/>
                <a:stretch>
                  <a:fillRect l="-483"/>
                </a:stretch>
              </a:blipFill>
            </p:spPr>
            <p:txBody>
              <a:bodyPr/>
              <a:lstStyle/>
              <a:p>
                <a:r>
                  <a:rPr lang="ko-KR" altLang="en-US">
                    <a:noFill/>
                  </a:rPr>
                  <a:t> </a:t>
                </a:r>
              </a:p>
            </p:txBody>
          </p:sp>
        </mc:Fallback>
      </mc:AlternateContent>
      <p:pic>
        <p:nvPicPr>
          <p:cNvPr id="4" name="그림 3">
            <a:extLst>
              <a:ext uri="{FF2B5EF4-FFF2-40B4-BE49-F238E27FC236}">
                <a16:creationId xmlns:a16="http://schemas.microsoft.com/office/drawing/2014/main" id="{7D9986AF-BF36-7A75-3582-FA27D98888C9}"/>
              </a:ext>
            </a:extLst>
          </p:cNvPr>
          <p:cNvPicPr>
            <a:picLocks noChangeAspect="1"/>
          </p:cNvPicPr>
          <p:nvPr/>
        </p:nvPicPr>
        <p:blipFill>
          <a:blip r:embed="rId4"/>
          <a:stretch>
            <a:fillRect/>
          </a:stretch>
        </p:blipFill>
        <p:spPr>
          <a:xfrm>
            <a:off x="190500" y="3228975"/>
            <a:ext cx="11811000" cy="3629025"/>
          </a:xfrm>
          <a:prstGeom prst="rect">
            <a:avLst/>
          </a:prstGeom>
        </p:spPr>
      </p:pic>
    </p:spTree>
    <p:extLst>
      <p:ext uri="{BB962C8B-B14F-4D97-AF65-F5344CB8AC3E}">
        <p14:creationId xmlns:p14="http://schemas.microsoft.com/office/powerpoint/2010/main" val="981462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99A4358-AEED-AA8B-B84B-D9EFF0445A34}"/>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Background</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FACF47E-0AB8-18F7-C3FB-76A7C86B1D30}"/>
                  </a:ext>
                </a:extLst>
              </p:cNvPr>
              <p:cNvSpPr txBox="1"/>
              <p:nvPr/>
            </p:nvSpPr>
            <p:spPr>
              <a:xfrm>
                <a:off x="411480" y="1159769"/>
                <a:ext cx="11374120" cy="28013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Diffusion models</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Forward process: add noise / Reverse process: remove noise</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Given data </a:t>
                </a:r>
                <a14:m>
                  <m:oMath xmlns:m="http://schemas.openxmlformats.org/officeDocument/2006/math">
                    <m:sSub>
                      <m:sSubPr>
                        <m:ctrlPr>
                          <a:rPr lang="en-US" altLang="ko-KR" sz="200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𝑋</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0</m:t>
                        </m:r>
                      </m:sub>
                    </m:sSub>
                  </m:oMath>
                </a14:m>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 add noise </a:t>
                </a:r>
                <a14:m>
                  <m:oMath xmlns:m="http://schemas.openxmlformats.org/officeDocument/2006/math">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𝜖</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 ~ </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𝑁</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(0,</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𝐼</m:t>
                    </m:r>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oMath>
                </a14:m>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 iteratively (</a:t>
                </a:r>
                <a:r>
                  <a:rPr lang="en-US" altLang="ko-KR" sz="2000" i="1" dirty="0">
                    <a:latin typeface="함초롬돋움" panose="020B0604000101010101" pitchFamily="50" charset="-127"/>
                    <a:ea typeface="함초롬돋움" panose="020B0604000101010101" pitchFamily="50" charset="-127"/>
                    <a:cs typeface="함초롬돋움" panose="020B0604000101010101" pitchFamily="50" charset="-127"/>
                  </a:rPr>
                  <a:t>forward process</a:t>
                </a: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The model trained the forward process in reverse through </a:t>
                </a:r>
                <a:r>
                  <a:rPr lang="en-US" altLang="ko-KR" sz="2000" dirty="0">
                    <a:solidFill>
                      <a:schemeClr val="accent2"/>
                    </a:solidFill>
                    <a:latin typeface="함초롬돋움" panose="020B0604000101010101" pitchFamily="50" charset="-127"/>
                    <a:ea typeface="함초롬돋움" panose="020B0604000101010101" pitchFamily="50" charset="-127"/>
                    <a:cs typeface="함초롬돋움" panose="020B0604000101010101" pitchFamily="50" charset="-127"/>
                  </a:rPr>
                  <a:t>noisy input image</a:t>
                </a:r>
                <a:b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b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a:t>
                </a:r>
                <a:r>
                  <a:rPr lang="en-US" altLang="ko-KR" sz="2000" i="1" dirty="0">
                    <a:latin typeface="함초롬돋움" panose="020B0604000101010101" pitchFamily="50" charset="-127"/>
                    <a:ea typeface="함초롬돋움" panose="020B0604000101010101" pitchFamily="50" charset="-127"/>
                    <a:cs typeface="함초롬돋움" panose="020B0604000101010101" pitchFamily="50" charset="-127"/>
                  </a:rPr>
                  <a:t>reverse process</a:t>
                </a: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Therefore, the model predicts the noise at a specific time step</a:t>
                </a:r>
                <a:endParaRPr lang="ko-KR" altLang="en-US" sz="2000" dirty="0">
                  <a:latin typeface="함초롬돋움" panose="020B0604000101010101" pitchFamily="50" charset="-127"/>
                  <a:ea typeface="함초롬돋움" panose="020B0604000101010101" pitchFamily="50" charset="-127"/>
                  <a:cs typeface="함초롬돋움" panose="020B0604000101010101" pitchFamily="50" charset="-127"/>
                </a:endParaRPr>
              </a:p>
            </p:txBody>
          </p:sp>
        </mc:Choice>
        <mc:Fallback>
          <p:sp>
            <p:nvSpPr>
              <p:cNvPr id="2" name="TextBox 1">
                <a:extLst>
                  <a:ext uri="{FF2B5EF4-FFF2-40B4-BE49-F238E27FC236}">
                    <a16:creationId xmlns:a16="http://schemas.microsoft.com/office/drawing/2014/main" id="{FFACF47E-0AB8-18F7-C3FB-76A7C86B1D30}"/>
                  </a:ext>
                </a:extLst>
              </p:cNvPr>
              <p:cNvSpPr txBox="1">
                <a:spLocks noRot="1" noChangeAspect="1" noMove="1" noResize="1" noEditPoints="1" noAdjustHandles="1" noChangeArrowheads="1" noChangeShapeType="1" noTextEdit="1"/>
              </p:cNvSpPr>
              <p:nvPr/>
            </p:nvSpPr>
            <p:spPr>
              <a:xfrm>
                <a:off x="411480" y="1159769"/>
                <a:ext cx="11374120" cy="2801344"/>
              </a:xfrm>
              <a:prstGeom prst="rect">
                <a:avLst/>
              </a:prstGeom>
              <a:blipFill>
                <a:blip r:embed="rId3"/>
                <a:stretch>
                  <a:fillRect l="-483" b="-2826"/>
                </a:stretch>
              </a:blipFill>
            </p:spPr>
            <p:txBody>
              <a:bodyPr/>
              <a:lstStyle/>
              <a:p>
                <a:r>
                  <a:rPr lang="ko-KR" altLang="en-US">
                    <a:noFill/>
                  </a:rPr>
                  <a:t> </a:t>
                </a:r>
              </a:p>
            </p:txBody>
          </p:sp>
        </mc:Fallback>
      </mc:AlternateContent>
      <p:pic>
        <p:nvPicPr>
          <p:cNvPr id="1026" name="Picture 2" descr="Improving Diffusion Models as an Alternative To GANs, Part 1 | NVIDIA  Technical Blog">
            <a:extLst>
              <a:ext uri="{FF2B5EF4-FFF2-40B4-BE49-F238E27FC236}">
                <a16:creationId xmlns:a16="http://schemas.microsoft.com/office/drawing/2014/main" id="{570E85EC-AE40-A7E8-3129-6F364E209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8653" y="4215121"/>
            <a:ext cx="5279163" cy="29662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D9CA31-34E4-F9EE-D827-9CD8DA77F2B5}"/>
              </a:ext>
            </a:extLst>
          </p:cNvPr>
          <p:cNvSpPr txBox="1"/>
          <p:nvPr/>
        </p:nvSpPr>
        <p:spPr>
          <a:xfrm>
            <a:off x="4028440" y="4353784"/>
            <a:ext cx="10556240" cy="493020"/>
          </a:xfrm>
          <a:prstGeom prst="rect">
            <a:avLst/>
          </a:prstGeom>
          <a:noFill/>
        </p:spPr>
        <p:txBody>
          <a:bodyPr wrap="square" rtlCol="0">
            <a:spAutoFit/>
          </a:bodyPr>
          <a:lstStyle/>
          <a:p>
            <a:pPr>
              <a:lnSpc>
                <a:spcPct val="150000"/>
              </a:lnSpc>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Forward process (add noise)</a:t>
            </a:r>
            <a:endParaRPr lang="ko-KR" altLang="en-US" sz="2000" dirty="0">
              <a:latin typeface="함초롬돋움" panose="020B0604000101010101" pitchFamily="50" charset="-127"/>
              <a:ea typeface="함초롬돋움" panose="020B0604000101010101" pitchFamily="50" charset="-127"/>
              <a:cs typeface="함초롬돋움" panose="020B0604000101010101" pitchFamily="50" charset="-127"/>
            </a:endParaRPr>
          </a:p>
        </p:txBody>
      </p:sp>
      <p:sp>
        <p:nvSpPr>
          <p:cNvPr id="6" name="TextBox 5">
            <a:extLst>
              <a:ext uri="{FF2B5EF4-FFF2-40B4-BE49-F238E27FC236}">
                <a16:creationId xmlns:a16="http://schemas.microsoft.com/office/drawing/2014/main" id="{2C158E8B-1111-4EB8-985B-B0FD529A9C49}"/>
              </a:ext>
            </a:extLst>
          </p:cNvPr>
          <p:cNvSpPr txBox="1"/>
          <p:nvPr/>
        </p:nvSpPr>
        <p:spPr>
          <a:xfrm>
            <a:off x="4028440" y="6203310"/>
            <a:ext cx="10556240" cy="493020"/>
          </a:xfrm>
          <a:prstGeom prst="rect">
            <a:avLst/>
          </a:prstGeom>
          <a:noFill/>
        </p:spPr>
        <p:txBody>
          <a:bodyPr wrap="square" rtlCol="0">
            <a:spAutoFit/>
          </a:bodyPr>
          <a:lstStyle/>
          <a:p>
            <a:pPr>
              <a:lnSpc>
                <a:spcPct val="150000"/>
              </a:lnSpc>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Reverse process (remove noise)</a:t>
            </a:r>
            <a:endParaRPr lang="ko-KR" altLang="en-US" sz="2000" dirty="0">
              <a:latin typeface="함초롬돋움" panose="020B0604000101010101" pitchFamily="50" charset="-127"/>
              <a:ea typeface="함초롬돋움" panose="020B0604000101010101" pitchFamily="50" charset="-127"/>
              <a:cs typeface="함초롬돋움" panose="020B0604000101010101" pitchFamily="50" charset="-127"/>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4A1110-9C90-68E8-163C-CBF7C50AFDD7}"/>
                  </a:ext>
                </a:extLst>
              </p:cNvPr>
              <p:cNvSpPr txBox="1"/>
              <p:nvPr/>
            </p:nvSpPr>
            <p:spPr>
              <a:xfrm>
                <a:off x="2168094" y="3822788"/>
                <a:ext cx="7320280" cy="683585"/>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𝑥</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𝑡</m:t>
                          </m:r>
                        </m:sub>
                      </m:s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rad>
                        <m:radPr>
                          <m:degHide m:val="on"/>
                          <m:ctrlPr>
                            <a:rPr lang="en-US" altLang="ko-KR" sz="2000" i="1" smtClean="0">
                              <a:latin typeface="Cambria Math" panose="02040503050406030204" pitchFamily="18" charset="0"/>
                              <a:ea typeface="함초롬돋움" panose="020B0604000101010101" pitchFamily="50" charset="-127"/>
                              <a:cs typeface="함초롬돋움" panose="020B0604000101010101" pitchFamily="50" charset="-127"/>
                            </a:rPr>
                          </m:ctrlPr>
                        </m:radPr>
                        <m:deg/>
                        <m:e>
                          <m:acc>
                            <m:accPr>
                              <m:chr m:val="̅"/>
                              <m:ctrlPr>
                                <a:rPr lang="en-US" altLang="ko-KR" sz="2000" i="1" smtClean="0">
                                  <a:latin typeface="Cambria Math" panose="02040503050406030204" pitchFamily="18" charset="0"/>
                                  <a:ea typeface="함초롬돋움" panose="020B0604000101010101" pitchFamily="50" charset="-127"/>
                                  <a:cs typeface="함초롬돋움" panose="020B0604000101010101" pitchFamily="50" charset="-127"/>
                                </a:rPr>
                              </m:ctrlPr>
                            </m:accPr>
                            <m:e>
                              <m:sSub>
                                <m:sSubPr>
                                  <m:ctrlPr>
                                    <a:rPr lang="en-US" altLang="ko-KR" sz="200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m:rPr>
                                      <m:sty m:val="p"/>
                                    </m:rPr>
                                    <a:rPr lang="en-US" altLang="ko-KR" sz="2000" b="0" i="0" smtClean="0">
                                      <a:latin typeface="Cambria Math" panose="02040503050406030204" pitchFamily="18" charset="0"/>
                                      <a:ea typeface="함초롬돋움" panose="020B0604000101010101" pitchFamily="50" charset="-127"/>
                                      <a:cs typeface="함초롬돋움" panose="020B0604000101010101" pitchFamily="50" charset="-127"/>
                                    </a:rPr>
                                    <m:t>α</m:t>
                                  </m:r>
                                </m:e>
                                <m:sub>
                                  <m:r>
                                    <m:rPr>
                                      <m:sty m:val="p"/>
                                    </m:rPr>
                                    <a:rPr lang="en-US" altLang="ko-KR" sz="2000" b="0" i="0" smtClean="0">
                                      <a:latin typeface="Cambria Math" panose="02040503050406030204" pitchFamily="18" charset="0"/>
                                      <a:ea typeface="함초롬돋움" panose="020B0604000101010101" pitchFamily="50" charset="-127"/>
                                      <a:cs typeface="함초롬돋움" panose="020B0604000101010101" pitchFamily="50" charset="-127"/>
                                    </a:rPr>
                                    <m:t>t</m:t>
                                  </m:r>
                                </m:sub>
                              </m:sSub>
                            </m:e>
                          </m:acc>
                        </m:e>
                      </m:rad>
                      <m:sSub>
                        <m:sSubPr>
                          <m:ctrlPr>
                            <a:rPr lang="en-US" altLang="ko-KR" sz="2000" i="1" smtClean="0">
                              <a:latin typeface="Cambria Math" panose="02040503050406030204" pitchFamily="18" charset="0"/>
                              <a:ea typeface="함초롬돋움" panose="020B0604000101010101" pitchFamily="50" charset="-127"/>
                              <a:cs typeface="함초롬돋움" panose="020B0604000101010101" pitchFamily="50" charset="-127"/>
                            </a:rPr>
                          </m:ctrlPr>
                        </m:sSubPr>
                        <m:e>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𝑥</m:t>
                          </m:r>
                        </m:e>
                        <m: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0</m:t>
                          </m:r>
                        </m:sub>
                      </m:sSub>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m:t>
                      </m:r>
                      <m:rad>
                        <m:radPr>
                          <m:degHide m:val="on"/>
                          <m:ctrlP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ctrlPr>
                        </m:radPr>
                        <m:deg/>
                        <m:e>
                          <m:d>
                            <m:dPr>
                              <m:ctrlP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ctrlPr>
                            </m:dPr>
                            <m:e>
                              <m: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t>1−</m:t>
                              </m:r>
                              <m:acc>
                                <m:accPr>
                                  <m:chr m:val="̅"/>
                                  <m:ctrlP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ctrlPr>
                                </m:accPr>
                                <m:e>
                                  <m:sSub>
                                    <m:sSubPr>
                                      <m:ctrlPr>
                                        <a:rPr lang="en-US" altLang="ko-KR" sz="2000" i="1">
                                          <a:latin typeface="Cambria Math" panose="02040503050406030204" pitchFamily="18" charset="0"/>
                                          <a:ea typeface="함초롬돋움" panose="020B0604000101010101" pitchFamily="50" charset="-127"/>
                                          <a:cs typeface="함초롬돋움" panose="020B0604000101010101" pitchFamily="50" charset="-127"/>
                                        </a:rPr>
                                      </m:ctrlPr>
                                    </m:sSubPr>
                                    <m:e>
                                      <m:r>
                                        <m:rPr>
                                          <m:sty m:val="p"/>
                                        </m:rPr>
                                        <a:rPr lang="en-US" altLang="ko-KR" sz="2000" i="0">
                                          <a:latin typeface="Cambria Math" panose="02040503050406030204" pitchFamily="18" charset="0"/>
                                          <a:ea typeface="함초롬돋움" panose="020B0604000101010101" pitchFamily="50" charset="-127"/>
                                          <a:cs typeface="함초롬돋움" panose="020B0604000101010101" pitchFamily="50" charset="-127"/>
                                        </a:rPr>
                                        <m:t>α</m:t>
                                      </m:r>
                                    </m:e>
                                    <m:sub>
                                      <m:r>
                                        <m:rPr>
                                          <m:sty m:val="p"/>
                                        </m:rPr>
                                        <a:rPr lang="en-US" altLang="ko-KR" sz="2000" i="0">
                                          <a:latin typeface="Cambria Math" panose="02040503050406030204" pitchFamily="18" charset="0"/>
                                          <a:ea typeface="함초롬돋움" panose="020B0604000101010101" pitchFamily="50" charset="-127"/>
                                          <a:cs typeface="함초롬돋움" panose="020B0604000101010101" pitchFamily="50" charset="-127"/>
                                        </a:rPr>
                                        <m:t>t</m:t>
                                      </m:r>
                                    </m:sub>
                                  </m:sSub>
                                </m:e>
                              </m:acc>
                            </m:e>
                          </m:d>
                        </m:e>
                      </m:rad>
                      <m:r>
                        <a:rPr lang="en-US" altLang="ko-KR" sz="2000" b="0" i="1" smtClean="0">
                          <a:latin typeface="Cambria Math" panose="02040503050406030204" pitchFamily="18" charset="0"/>
                          <a:ea typeface="함초롬돋움" panose="020B0604000101010101" pitchFamily="50" charset="-127"/>
                          <a:cs typeface="함초롬돋움" panose="020B0604000101010101" pitchFamily="50" charset="-127"/>
                        </a:rPr>
                        <m:t>𝜖</m:t>
                      </m:r>
                    </m:oMath>
                  </m:oMathPara>
                </a14:m>
                <a:endParaRPr lang="en-US" altLang="ko-KR" sz="2000" i="1" dirty="0">
                  <a:latin typeface="함초롬돋움" panose="020B0604000101010101" pitchFamily="50" charset="-127"/>
                  <a:ea typeface="함초롬돋움" panose="020B0604000101010101" pitchFamily="50" charset="-127"/>
                  <a:cs typeface="함초롬돋움" panose="020B0604000101010101" pitchFamily="50" charset="-127"/>
                </a:endParaRPr>
              </a:p>
            </p:txBody>
          </p:sp>
        </mc:Choice>
        <mc:Fallback>
          <p:sp>
            <p:nvSpPr>
              <p:cNvPr id="7" name="TextBox 6">
                <a:extLst>
                  <a:ext uri="{FF2B5EF4-FFF2-40B4-BE49-F238E27FC236}">
                    <a16:creationId xmlns:a16="http://schemas.microsoft.com/office/drawing/2014/main" id="{7F4A1110-9C90-68E8-163C-CBF7C50AFDD7}"/>
                  </a:ext>
                </a:extLst>
              </p:cNvPr>
              <p:cNvSpPr txBox="1">
                <a:spLocks noRot="1" noChangeAspect="1" noMove="1" noResize="1" noEditPoints="1" noAdjustHandles="1" noChangeArrowheads="1" noChangeShapeType="1" noTextEdit="1"/>
              </p:cNvSpPr>
              <p:nvPr/>
            </p:nvSpPr>
            <p:spPr>
              <a:xfrm>
                <a:off x="2168094" y="3822788"/>
                <a:ext cx="7320280" cy="683585"/>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29951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Method</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14163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Problem</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Text-to-image diffusion model: don’t fully accept text condition</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Existing methods erase randomly a part of entire image</a:t>
            </a:r>
          </a:p>
        </p:txBody>
      </p:sp>
      <p:pic>
        <p:nvPicPr>
          <p:cNvPr id="4" name="그림 3">
            <a:extLst>
              <a:ext uri="{FF2B5EF4-FFF2-40B4-BE49-F238E27FC236}">
                <a16:creationId xmlns:a16="http://schemas.microsoft.com/office/drawing/2014/main" id="{7D9986AF-BF36-7A75-3582-FA27D98888C9}"/>
              </a:ext>
            </a:extLst>
          </p:cNvPr>
          <p:cNvPicPr>
            <a:picLocks noChangeAspect="1"/>
          </p:cNvPicPr>
          <p:nvPr/>
        </p:nvPicPr>
        <p:blipFill>
          <a:blip r:embed="rId3"/>
          <a:stretch>
            <a:fillRect/>
          </a:stretch>
        </p:blipFill>
        <p:spPr>
          <a:xfrm>
            <a:off x="190500" y="3228975"/>
            <a:ext cx="11811000" cy="3629025"/>
          </a:xfrm>
          <a:prstGeom prst="rect">
            <a:avLst/>
          </a:prstGeom>
        </p:spPr>
      </p:pic>
      <p:sp>
        <p:nvSpPr>
          <p:cNvPr id="2" name="액자 1">
            <a:extLst>
              <a:ext uri="{FF2B5EF4-FFF2-40B4-BE49-F238E27FC236}">
                <a16:creationId xmlns:a16="http://schemas.microsoft.com/office/drawing/2014/main" id="{4B776384-19B0-E5C4-F34A-6E3881C709E2}"/>
              </a:ext>
            </a:extLst>
          </p:cNvPr>
          <p:cNvSpPr/>
          <p:nvPr/>
        </p:nvSpPr>
        <p:spPr>
          <a:xfrm>
            <a:off x="325120" y="3300095"/>
            <a:ext cx="11811000" cy="2115185"/>
          </a:xfrm>
          <a:prstGeom prst="frame">
            <a:avLst>
              <a:gd name="adj1" fmla="val 3854"/>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357329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49510464-5056-EA85-EDF2-4814A9A55EFE}"/>
              </a:ext>
            </a:extLst>
          </p:cNvPr>
          <p:cNvSpPr/>
          <p:nvPr/>
        </p:nvSpPr>
        <p:spPr>
          <a:xfrm>
            <a:off x="0" y="340360"/>
            <a:ext cx="12192000" cy="599440"/>
          </a:xfrm>
          <a:prstGeom prst="rect">
            <a:avLst/>
          </a:prstGeom>
          <a:solidFill>
            <a:schemeClr val="tx2">
              <a:lumMod val="75000"/>
            </a:schemeClr>
          </a:solid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제목 1">
            <a:extLst>
              <a:ext uri="{FF2B5EF4-FFF2-40B4-BE49-F238E27FC236}">
                <a16:creationId xmlns:a16="http://schemas.microsoft.com/office/drawing/2014/main" id="{CD9379DB-D313-7C86-FD5C-18AF0D3765E1}"/>
              </a:ext>
            </a:extLst>
          </p:cNvPr>
          <p:cNvSpPr txBox="1">
            <a:spLocks/>
          </p:cNvSpPr>
          <p:nvPr/>
        </p:nvSpPr>
        <p:spPr>
          <a:xfrm>
            <a:off x="970280" y="65773"/>
            <a:ext cx="9438640" cy="874027"/>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6000" kern="1200">
                <a:solidFill>
                  <a:schemeClr val="tx1"/>
                </a:solidFill>
                <a:latin typeface="+mj-lt"/>
                <a:ea typeface="+mj-ea"/>
                <a:cs typeface="+mj-cs"/>
              </a:defRPr>
            </a:lvl1pPr>
          </a:lstStyle>
          <a:p>
            <a:pPr algn="l"/>
            <a:r>
              <a:rPr lang="en-US" altLang="ko-KR" sz="3200" dirty="0">
                <a:solidFill>
                  <a:schemeClr val="bg1"/>
                </a:solidFill>
                <a:latin typeface="HY헤드라인M" panose="02030600000101010101" pitchFamily="18" charset="-127"/>
                <a:ea typeface="HY헤드라인M" panose="02030600000101010101" pitchFamily="18" charset="-127"/>
              </a:rPr>
              <a:t>Method</a:t>
            </a:r>
            <a:endParaRPr lang="ko-KR" altLang="en-US" sz="3200" dirty="0">
              <a:solidFill>
                <a:schemeClr val="bg1"/>
              </a:solidFill>
              <a:latin typeface="HY헤드라인M" panose="02030600000101010101" pitchFamily="18" charset="-127"/>
              <a:ea typeface="HY헤드라인M" panose="02030600000101010101" pitchFamily="18" charset="-127"/>
            </a:endParaRPr>
          </a:p>
        </p:txBody>
      </p:sp>
      <p:sp>
        <p:nvSpPr>
          <p:cNvPr id="10" name="TextBox 9">
            <a:extLst>
              <a:ext uri="{FF2B5EF4-FFF2-40B4-BE49-F238E27FC236}">
                <a16:creationId xmlns:a16="http://schemas.microsoft.com/office/drawing/2014/main" id="{04C1CEE8-6052-06A1-A0EF-40ADD0BD9FA7}"/>
              </a:ext>
            </a:extLst>
          </p:cNvPr>
          <p:cNvSpPr txBox="1"/>
          <p:nvPr/>
        </p:nvSpPr>
        <p:spPr>
          <a:xfrm>
            <a:off x="411480" y="1159769"/>
            <a:ext cx="11374120" cy="18780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Problem</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Text-to-image diffusion model: don’t fully accept text condition</a:t>
            </a:r>
          </a:p>
          <a:p>
            <a:pPr marL="800100" lvl="1" indent="-342900">
              <a:lnSpc>
                <a:spcPct val="150000"/>
              </a:lnSpc>
              <a:buFont typeface="Wingdings" panose="05000000000000000000" pitchFamily="2" charset="2"/>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Existing methods erase randomly a part of entire image</a:t>
            </a:r>
          </a:p>
          <a:p>
            <a:pPr marL="1257300" lvl="2" indent="-342900">
              <a:lnSpc>
                <a:spcPct val="150000"/>
              </a:lnSpc>
              <a:buFont typeface="Arial" panose="020B0604020202020204" pitchFamily="34" charset="0"/>
              <a:buChar char="•"/>
            </a:pPr>
            <a:r>
              <a:rPr lang="en-US" altLang="ko-KR" sz="2000" dirty="0">
                <a:latin typeface="함초롬돋움" panose="020B0604000101010101" pitchFamily="50" charset="-127"/>
                <a:ea typeface="함초롬돋움" panose="020B0604000101010101" pitchFamily="50" charset="-127"/>
                <a:cs typeface="함초롬돋움" panose="020B0604000101010101" pitchFamily="50" charset="-127"/>
              </a:rPr>
              <a:t>May not reflect all text information within the mask region</a:t>
            </a:r>
          </a:p>
        </p:txBody>
      </p:sp>
      <p:pic>
        <p:nvPicPr>
          <p:cNvPr id="2050" name="Picture 2" descr="Let's Enhance: Image quality AI - make photos HD/4k &amp; more online">
            <a:extLst>
              <a:ext uri="{FF2B5EF4-FFF2-40B4-BE49-F238E27FC236}">
                <a16:creationId xmlns:a16="http://schemas.microsoft.com/office/drawing/2014/main" id="{033B0EF5-BDC1-BC2E-75DF-DB9A90129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400" y="3543694"/>
            <a:ext cx="4663868" cy="26234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et's Enhance: Image quality AI - make photos HD/4k &amp; more online">
            <a:extLst>
              <a:ext uri="{FF2B5EF4-FFF2-40B4-BE49-F238E27FC236}">
                <a16:creationId xmlns:a16="http://schemas.microsoft.com/office/drawing/2014/main" id="{63E170BF-6F39-8EFC-753D-8E18097D1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734" y="3543694"/>
            <a:ext cx="4663868" cy="2623426"/>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8A53D3FE-8FFC-E5E1-5255-0504033296A1}"/>
              </a:ext>
            </a:extLst>
          </p:cNvPr>
          <p:cNvSpPr/>
          <p:nvPr/>
        </p:nvSpPr>
        <p:spPr>
          <a:xfrm>
            <a:off x="7244080" y="3830320"/>
            <a:ext cx="1219200" cy="965200"/>
          </a:xfrm>
          <a:prstGeom prst="rect">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1977291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610</Words>
  <Application>Microsoft Office PowerPoint</Application>
  <PresentationFormat>와이드스크린</PresentationFormat>
  <Paragraphs>113</Paragraphs>
  <Slides>23</Slides>
  <Notes>22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23</vt:i4>
      </vt:variant>
    </vt:vector>
  </HeadingPairs>
  <TitlesOfParts>
    <vt:vector size="30" baseType="lpstr">
      <vt:lpstr>HY헤드라인M</vt:lpstr>
      <vt:lpstr>맑은 고딕</vt:lpstr>
      <vt:lpstr>함초롬돋움</vt:lpstr>
      <vt:lpstr>Arial</vt:lpstr>
      <vt:lpstr>Cambria Math</vt:lpstr>
      <vt:lpstr>Wingdings</vt:lpstr>
      <vt:lpstr>Office 테마</vt:lpstr>
      <vt:lpstr>SmartBrush: Text and Shape Guided  Object Inpainting with Diffusion Model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Reading Wikipedia to Answer  Open-Domain Questions </dc:title>
  <dc:creator>미자 김</dc:creator>
  <cp:lastModifiedBy>mija kim</cp:lastModifiedBy>
  <cp:revision>12</cp:revision>
  <dcterms:created xsi:type="dcterms:W3CDTF">2023-09-13T02:20:10Z</dcterms:created>
  <dcterms:modified xsi:type="dcterms:W3CDTF">2024-04-10T07:44:53Z</dcterms:modified>
</cp:coreProperties>
</file>